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0"/>
  </p:notesMasterIdLst>
  <p:handoutMasterIdLst>
    <p:handoutMasterId r:id="rId41"/>
  </p:handoutMasterIdLst>
  <p:sldIdLst>
    <p:sldId id="256" r:id="rId2"/>
    <p:sldId id="277" r:id="rId3"/>
    <p:sldId id="279" r:id="rId4"/>
    <p:sldId id="294" r:id="rId5"/>
    <p:sldId id="280" r:id="rId6"/>
    <p:sldId id="284" r:id="rId7"/>
    <p:sldId id="285" r:id="rId8"/>
    <p:sldId id="278" r:id="rId9"/>
    <p:sldId id="281" r:id="rId10"/>
    <p:sldId id="286" r:id="rId11"/>
    <p:sldId id="289" r:id="rId12"/>
    <p:sldId id="287" r:id="rId13"/>
    <p:sldId id="288" r:id="rId14"/>
    <p:sldId id="283" r:id="rId15"/>
    <p:sldId id="290" r:id="rId16"/>
    <p:sldId id="291" r:id="rId17"/>
    <p:sldId id="292" r:id="rId18"/>
    <p:sldId id="293" r:id="rId19"/>
    <p:sldId id="262" r:id="rId20"/>
    <p:sldId id="295" r:id="rId21"/>
    <p:sldId id="263" r:id="rId22"/>
    <p:sldId id="296" r:id="rId23"/>
    <p:sldId id="264" r:id="rId24"/>
    <p:sldId id="297" r:id="rId25"/>
    <p:sldId id="298" r:id="rId26"/>
    <p:sldId id="300" r:id="rId27"/>
    <p:sldId id="299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</p:sldIdLst>
  <p:sldSz cx="9144000" cy="6858000" type="screen4x3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A47"/>
    <a:srgbClr val="FF3300"/>
    <a:srgbClr val="1CADE4"/>
    <a:srgbClr val="5B9BD5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til 2 - Istic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rednji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vijetli stil 1 - Isticanj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Svijetli stil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Svijetli stil 2 - Isticanj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789" autoAdjust="0"/>
  </p:normalViewPr>
  <p:slideViewPr>
    <p:cSldViewPr snapToGrid="0">
      <p:cViewPr>
        <p:scale>
          <a:sx n="100" d="100"/>
          <a:sy n="100" d="100"/>
        </p:scale>
        <p:origin x="181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02D9C4-7840-4985-97DD-70FE76B74D9A}" type="doc">
      <dgm:prSet loTypeId="urn:microsoft.com/office/officeart/2005/8/layout/chevron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hr-HR"/>
        </a:p>
      </dgm:t>
    </dgm:pt>
    <dgm:pt modelId="{3D3B50AC-3F46-4E23-B59C-37042082B16D}">
      <dgm:prSet phldrT="[Tekst]" custT="1"/>
      <dgm:spPr/>
      <dgm:t>
        <a:bodyPr/>
        <a:lstStyle/>
        <a:p>
          <a:r>
            <a:rPr lang="hr-HR" sz="2000" dirty="0"/>
            <a:t>Histopatološke slike</a:t>
          </a:r>
        </a:p>
      </dgm:t>
    </dgm:pt>
    <dgm:pt modelId="{C4F96237-9C25-489D-9F27-AABC090E2E85}" type="parTrans" cxnId="{21C3E25B-C4CA-475C-BDA0-6554FDE98401}">
      <dgm:prSet/>
      <dgm:spPr/>
      <dgm:t>
        <a:bodyPr/>
        <a:lstStyle/>
        <a:p>
          <a:endParaRPr lang="hr-HR"/>
        </a:p>
      </dgm:t>
    </dgm:pt>
    <dgm:pt modelId="{FF338F6D-4A0E-418B-BB7E-0C5FD047F9C0}" type="sibTrans" cxnId="{21C3E25B-C4CA-475C-BDA0-6554FDE98401}">
      <dgm:prSet/>
      <dgm:spPr/>
      <dgm:t>
        <a:bodyPr/>
        <a:lstStyle/>
        <a:p>
          <a:endParaRPr lang="hr-HR"/>
        </a:p>
      </dgm:t>
    </dgm:pt>
    <dgm:pt modelId="{63E05556-3810-4CB7-8108-A1BD5989B999}">
      <dgm:prSet phldrT="[Tekst]" custT="1"/>
      <dgm:spPr/>
      <dgm:t>
        <a:bodyPr/>
        <a:lstStyle/>
        <a:p>
          <a:r>
            <a:rPr lang="hr-HR" sz="2000" dirty="0"/>
            <a:t>Skup podataka</a:t>
          </a:r>
        </a:p>
      </dgm:t>
    </dgm:pt>
    <dgm:pt modelId="{606F3E73-C8AB-4A43-8634-5961FE6AAB25}" type="parTrans" cxnId="{E760F375-4311-49B9-BEAE-82FAAEBB0F06}">
      <dgm:prSet/>
      <dgm:spPr/>
      <dgm:t>
        <a:bodyPr/>
        <a:lstStyle/>
        <a:p>
          <a:endParaRPr lang="hr-HR"/>
        </a:p>
      </dgm:t>
    </dgm:pt>
    <dgm:pt modelId="{1331F7D9-17DF-467B-AD4C-49BB25DFB415}" type="sibTrans" cxnId="{E760F375-4311-49B9-BEAE-82FAAEBB0F06}">
      <dgm:prSet/>
      <dgm:spPr/>
      <dgm:t>
        <a:bodyPr/>
        <a:lstStyle/>
        <a:p>
          <a:endParaRPr lang="hr-HR"/>
        </a:p>
      </dgm:t>
    </dgm:pt>
    <dgm:pt modelId="{295A1B4F-ACF1-4145-A4B2-0997C793EFB4}">
      <dgm:prSet phldrT="[Tekst]"/>
      <dgm:spPr/>
      <dgm:t>
        <a:bodyPr/>
        <a:lstStyle/>
        <a:p>
          <a:r>
            <a:rPr lang="hr-HR" dirty="0"/>
            <a:t> </a:t>
          </a:r>
        </a:p>
      </dgm:t>
    </dgm:pt>
    <dgm:pt modelId="{05B0B313-2E5F-432A-A64F-7D23AA99D007}" type="parTrans" cxnId="{8306176D-63B0-4190-93E4-0059C6141D07}">
      <dgm:prSet/>
      <dgm:spPr/>
      <dgm:t>
        <a:bodyPr/>
        <a:lstStyle/>
        <a:p>
          <a:endParaRPr lang="hr-HR"/>
        </a:p>
      </dgm:t>
    </dgm:pt>
    <dgm:pt modelId="{A6E1773F-5A68-49CE-AAE1-C2F925504A8F}" type="sibTrans" cxnId="{8306176D-63B0-4190-93E4-0059C6141D07}">
      <dgm:prSet/>
      <dgm:spPr/>
      <dgm:t>
        <a:bodyPr/>
        <a:lstStyle/>
        <a:p>
          <a:endParaRPr lang="hr-HR"/>
        </a:p>
      </dgm:t>
    </dgm:pt>
    <dgm:pt modelId="{83C3F652-E969-45EE-A274-9BBE3A7E7622}">
      <dgm:prSet phldrT="[Tekst]" custT="1"/>
      <dgm:spPr/>
      <dgm:t>
        <a:bodyPr/>
        <a:lstStyle/>
        <a:p>
          <a:r>
            <a:rPr lang="hr-HR" sz="2000" dirty="0"/>
            <a:t>Usporedba načina učenja</a:t>
          </a:r>
        </a:p>
      </dgm:t>
    </dgm:pt>
    <dgm:pt modelId="{B7391802-04C8-4BE2-8251-ABC8CECADFDC}" type="parTrans" cxnId="{161886EA-ED43-4EA3-B13C-FEF23CB13B1B}">
      <dgm:prSet/>
      <dgm:spPr/>
      <dgm:t>
        <a:bodyPr/>
        <a:lstStyle/>
        <a:p>
          <a:endParaRPr lang="hr-HR"/>
        </a:p>
      </dgm:t>
    </dgm:pt>
    <dgm:pt modelId="{72AFBE00-0CD6-444D-B59A-4355DF74435D}" type="sibTrans" cxnId="{161886EA-ED43-4EA3-B13C-FEF23CB13B1B}">
      <dgm:prSet/>
      <dgm:spPr/>
      <dgm:t>
        <a:bodyPr/>
        <a:lstStyle/>
        <a:p>
          <a:endParaRPr lang="hr-HR"/>
        </a:p>
      </dgm:t>
    </dgm:pt>
    <dgm:pt modelId="{0C8EF0C2-3D9E-43C6-A965-D97AF567AB4B}">
      <dgm:prSet phldrT="[Tekst]" custT="1"/>
      <dgm:spPr/>
      <dgm:t>
        <a:bodyPr/>
        <a:lstStyle/>
        <a:p>
          <a:r>
            <a:rPr lang="hr-HR" sz="2000" dirty="0"/>
            <a:t>Usporedba transformacija za proširivanje skupa podataka</a:t>
          </a:r>
        </a:p>
      </dgm:t>
    </dgm:pt>
    <dgm:pt modelId="{FA6509E0-CC7C-4B33-9336-562B6FAC4407}" type="parTrans" cxnId="{CB026D46-AC99-4C96-8998-4D286FB1DB74}">
      <dgm:prSet/>
      <dgm:spPr/>
      <dgm:t>
        <a:bodyPr/>
        <a:lstStyle/>
        <a:p>
          <a:endParaRPr lang="hr-HR"/>
        </a:p>
      </dgm:t>
    </dgm:pt>
    <dgm:pt modelId="{3F57F457-4F10-47AC-B664-56CC5B4F0126}" type="sibTrans" cxnId="{CB026D46-AC99-4C96-8998-4D286FB1DB74}">
      <dgm:prSet/>
      <dgm:spPr/>
      <dgm:t>
        <a:bodyPr/>
        <a:lstStyle/>
        <a:p>
          <a:endParaRPr lang="hr-HR"/>
        </a:p>
      </dgm:t>
    </dgm:pt>
    <dgm:pt modelId="{1BDE5712-1B67-40FF-9954-619001AAF2DE}">
      <dgm:prSet phldrT="[Tekst]"/>
      <dgm:spPr/>
      <dgm:t>
        <a:bodyPr/>
        <a:lstStyle/>
        <a:p>
          <a:r>
            <a:rPr lang="hr-HR" dirty="0"/>
            <a:t> </a:t>
          </a:r>
        </a:p>
      </dgm:t>
    </dgm:pt>
    <dgm:pt modelId="{8C3FDAE4-B788-4F6F-80BC-49E3DE4F14A9}" type="parTrans" cxnId="{4988784D-E3A3-4E8F-AF1D-54C760745BD8}">
      <dgm:prSet/>
      <dgm:spPr/>
      <dgm:t>
        <a:bodyPr/>
        <a:lstStyle/>
        <a:p>
          <a:endParaRPr lang="hr-HR"/>
        </a:p>
      </dgm:t>
    </dgm:pt>
    <dgm:pt modelId="{79D41087-1CA0-4BB5-944A-4B31DE7C2488}" type="sibTrans" cxnId="{4988784D-E3A3-4E8F-AF1D-54C760745BD8}">
      <dgm:prSet/>
      <dgm:spPr/>
      <dgm:t>
        <a:bodyPr/>
        <a:lstStyle/>
        <a:p>
          <a:endParaRPr lang="hr-HR"/>
        </a:p>
      </dgm:t>
    </dgm:pt>
    <dgm:pt modelId="{8C59800A-A152-46B1-BC62-286461E340C7}">
      <dgm:prSet phldrT="[Tekst]" custT="1"/>
      <dgm:spPr/>
      <dgm:t>
        <a:bodyPr/>
        <a:lstStyle/>
        <a:p>
          <a:r>
            <a:rPr lang="hr-HR" sz="2000" dirty="0"/>
            <a:t>Rezultati</a:t>
          </a:r>
        </a:p>
      </dgm:t>
    </dgm:pt>
    <dgm:pt modelId="{D2F6166F-8C2E-4344-BFEA-DEB94DE91855}" type="parTrans" cxnId="{6E552C68-CB80-48AA-BFF2-4881EB64B6D6}">
      <dgm:prSet/>
      <dgm:spPr/>
      <dgm:t>
        <a:bodyPr/>
        <a:lstStyle/>
        <a:p>
          <a:endParaRPr lang="hr-HR"/>
        </a:p>
      </dgm:t>
    </dgm:pt>
    <dgm:pt modelId="{C20CFBF2-4FBF-4BDA-BAB1-E885A019A4A3}" type="sibTrans" cxnId="{6E552C68-CB80-48AA-BFF2-4881EB64B6D6}">
      <dgm:prSet/>
      <dgm:spPr/>
      <dgm:t>
        <a:bodyPr/>
        <a:lstStyle/>
        <a:p>
          <a:endParaRPr lang="hr-HR"/>
        </a:p>
      </dgm:t>
    </dgm:pt>
    <dgm:pt modelId="{4F80B124-DF9B-4A13-BE8F-42E8BA8F59AA}">
      <dgm:prSet phldrT="[Tekst]" custT="1"/>
      <dgm:spPr/>
      <dgm:t>
        <a:bodyPr/>
        <a:lstStyle/>
        <a:p>
          <a:r>
            <a:rPr lang="hr-HR" sz="2000" dirty="0"/>
            <a:t>Zaključak</a:t>
          </a:r>
        </a:p>
      </dgm:t>
    </dgm:pt>
    <dgm:pt modelId="{B6942747-3443-4CD3-8149-09926EC25EB8}" type="parTrans" cxnId="{836233D1-6791-4B85-B4CD-DF552E6AEB12}">
      <dgm:prSet/>
      <dgm:spPr/>
      <dgm:t>
        <a:bodyPr/>
        <a:lstStyle/>
        <a:p>
          <a:endParaRPr lang="hr-HR"/>
        </a:p>
      </dgm:t>
    </dgm:pt>
    <dgm:pt modelId="{A6F254B6-55C3-4464-ACAE-920999670114}" type="sibTrans" cxnId="{836233D1-6791-4B85-B4CD-DF552E6AEB12}">
      <dgm:prSet/>
      <dgm:spPr/>
      <dgm:t>
        <a:bodyPr/>
        <a:lstStyle/>
        <a:p>
          <a:endParaRPr lang="hr-HR"/>
        </a:p>
      </dgm:t>
    </dgm:pt>
    <dgm:pt modelId="{D866B51C-86BD-4B47-BF8C-BFD8466FCCE5}">
      <dgm:prSet phldrT="[Tekst]"/>
      <dgm:spPr/>
      <dgm:t>
        <a:bodyPr/>
        <a:lstStyle/>
        <a:p>
          <a:r>
            <a:rPr lang="hr-HR" dirty="0"/>
            <a:t> </a:t>
          </a:r>
        </a:p>
      </dgm:t>
    </dgm:pt>
    <dgm:pt modelId="{3E2210C4-AEA2-4EA0-B7EE-A920BAA894E8}" type="sibTrans" cxnId="{35ED6CBB-85F6-43D5-9405-F086D95CD1D7}">
      <dgm:prSet/>
      <dgm:spPr/>
      <dgm:t>
        <a:bodyPr/>
        <a:lstStyle/>
        <a:p>
          <a:endParaRPr lang="hr-HR"/>
        </a:p>
      </dgm:t>
    </dgm:pt>
    <dgm:pt modelId="{C5062A52-5859-42A6-AF1F-DF668E5CB94B}" type="parTrans" cxnId="{35ED6CBB-85F6-43D5-9405-F086D95CD1D7}">
      <dgm:prSet/>
      <dgm:spPr/>
      <dgm:t>
        <a:bodyPr/>
        <a:lstStyle/>
        <a:p>
          <a:endParaRPr lang="hr-HR"/>
        </a:p>
      </dgm:t>
    </dgm:pt>
    <dgm:pt modelId="{9C6FAB5F-222A-4E97-BF3B-8B6D5E840FA0}">
      <dgm:prSet phldrT="[Tekst]" custT="1"/>
      <dgm:spPr/>
      <dgm:t>
        <a:bodyPr/>
        <a:lstStyle/>
        <a:p>
          <a:r>
            <a:rPr lang="hr-HR" sz="2000" dirty="0"/>
            <a:t>Korišteni modeli</a:t>
          </a:r>
        </a:p>
      </dgm:t>
    </dgm:pt>
    <dgm:pt modelId="{0B2549F7-EFCD-4103-BA65-910E107684EA}" type="parTrans" cxnId="{E2C10E5B-19EA-4D4C-9359-45A4BBA0D166}">
      <dgm:prSet/>
      <dgm:spPr/>
      <dgm:t>
        <a:bodyPr/>
        <a:lstStyle/>
        <a:p>
          <a:endParaRPr lang="hr-HR"/>
        </a:p>
      </dgm:t>
    </dgm:pt>
    <dgm:pt modelId="{740DD4D0-7A96-47D2-AD38-1ED3A7474F78}" type="sibTrans" cxnId="{E2C10E5B-19EA-4D4C-9359-45A4BBA0D166}">
      <dgm:prSet/>
      <dgm:spPr/>
      <dgm:t>
        <a:bodyPr/>
        <a:lstStyle/>
        <a:p>
          <a:endParaRPr lang="hr-HR"/>
        </a:p>
      </dgm:t>
    </dgm:pt>
    <dgm:pt modelId="{D0D8D901-D407-4D0A-A128-F53FD61DE323}" type="pres">
      <dgm:prSet presAssocID="{AC02D9C4-7840-4985-97DD-70FE76B74D9A}" presName="linearFlow" presStyleCnt="0">
        <dgm:presLayoutVars>
          <dgm:dir/>
          <dgm:animLvl val="lvl"/>
          <dgm:resizeHandles val="exact"/>
        </dgm:presLayoutVars>
      </dgm:prSet>
      <dgm:spPr/>
    </dgm:pt>
    <dgm:pt modelId="{2BEAC316-3304-46FC-99A6-47AFCD0B3F73}" type="pres">
      <dgm:prSet presAssocID="{D866B51C-86BD-4B47-BF8C-BFD8466FCCE5}" presName="composite" presStyleCnt="0"/>
      <dgm:spPr/>
    </dgm:pt>
    <dgm:pt modelId="{4B9F6264-F833-49F7-ADEE-5E027ED5208F}" type="pres">
      <dgm:prSet presAssocID="{D866B51C-86BD-4B47-BF8C-BFD8466FCCE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7694CE8-9721-46B0-AC4C-3B50A6B3A701}" type="pres">
      <dgm:prSet presAssocID="{D866B51C-86BD-4B47-BF8C-BFD8466FCCE5}" presName="descendantText" presStyleLbl="alignAcc1" presStyleIdx="0" presStyleCnt="3" custScaleY="100000">
        <dgm:presLayoutVars>
          <dgm:bulletEnabled val="1"/>
        </dgm:presLayoutVars>
      </dgm:prSet>
      <dgm:spPr/>
    </dgm:pt>
    <dgm:pt modelId="{4A5CFE04-9D93-4AE6-B26F-E28BD7F3B8B7}" type="pres">
      <dgm:prSet presAssocID="{3E2210C4-AEA2-4EA0-B7EE-A920BAA894E8}" presName="sp" presStyleCnt="0"/>
      <dgm:spPr/>
    </dgm:pt>
    <dgm:pt modelId="{7F6C7D11-AAF2-4CDE-BFE3-DECDB47AC2D5}" type="pres">
      <dgm:prSet presAssocID="{295A1B4F-ACF1-4145-A4B2-0997C793EFB4}" presName="composite" presStyleCnt="0"/>
      <dgm:spPr/>
    </dgm:pt>
    <dgm:pt modelId="{B71D5714-C67C-4BDC-A4FE-55A722B64257}" type="pres">
      <dgm:prSet presAssocID="{295A1B4F-ACF1-4145-A4B2-0997C793EFB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09B1868-71F3-4333-9772-1B2211A17EA0}" type="pres">
      <dgm:prSet presAssocID="{295A1B4F-ACF1-4145-A4B2-0997C793EFB4}" presName="descendantText" presStyleLbl="alignAcc1" presStyleIdx="1" presStyleCnt="3">
        <dgm:presLayoutVars>
          <dgm:bulletEnabled val="1"/>
        </dgm:presLayoutVars>
      </dgm:prSet>
      <dgm:spPr/>
    </dgm:pt>
    <dgm:pt modelId="{F582C020-381F-4ACD-8700-76B423BAB65E}" type="pres">
      <dgm:prSet presAssocID="{A6E1773F-5A68-49CE-AAE1-C2F925504A8F}" presName="sp" presStyleCnt="0"/>
      <dgm:spPr/>
    </dgm:pt>
    <dgm:pt modelId="{2348BEEE-820F-4154-9A90-19055391DCD3}" type="pres">
      <dgm:prSet presAssocID="{1BDE5712-1B67-40FF-9954-619001AAF2DE}" presName="composite" presStyleCnt="0"/>
      <dgm:spPr/>
    </dgm:pt>
    <dgm:pt modelId="{03008E92-266B-4DBC-9399-883C84D70AF2}" type="pres">
      <dgm:prSet presAssocID="{1BDE5712-1B67-40FF-9954-619001AAF2D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08FE5B0-4BE2-4038-816C-6DE6C2CC7BFE}" type="pres">
      <dgm:prSet presAssocID="{1BDE5712-1B67-40FF-9954-619001AAF2D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5E6EF05-E2E8-4D4A-AEEB-F2000FD7356E}" type="presOf" srcId="{4F80B124-DF9B-4A13-BE8F-42E8BA8F59AA}" destId="{D08FE5B0-4BE2-4038-816C-6DE6C2CC7BFE}" srcOrd="0" destOrd="1" presId="urn:microsoft.com/office/officeart/2005/8/layout/chevron2"/>
    <dgm:cxn modelId="{21E9E40C-EF9D-4919-8E9E-2FA8BF1C31CC}" type="presOf" srcId="{D866B51C-86BD-4B47-BF8C-BFD8466FCCE5}" destId="{4B9F6264-F833-49F7-ADEE-5E027ED5208F}" srcOrd="0" destOrd="0" presId="urn:microsoft.com/office/officeart/2005/8/layout/chevron2"/>
    <dgm:cxn modelId="{FCB3B337-9DC9-4BE7-BBA7-07F5BE4B723A}" type="presOf" srcId="{0C8EF0C2-3D9E-43C6-A965-D97AF567AB4B}" destId="{609B1868-71F3-4333-9772-1B2211A17EA0}" srcOrd="0" destOrd="1" presId="urn:microsoft.com/office/officeart/2005/8/layout/chevron2"/>
    <dgm:cxn modelId="{537E3D40-A4B9-4B6B-BC41-BFFAF61FEC67}" type="presOf" srcId="{295A1B4F-ACF1-4145-A4B2-0997C793EFB4}" destId="{B71D5714-C67C-4BDC-A4FE-55A722B64257}" srcOrd="0" destOrd="0" presId="urn:microsoft.com/office/officeart/2005/8/layout/chevron2"/>
    <dgm:cxn modelId="{E2C10E5B-19EA-4D4C-9359-45A4BBA0D166}" srcId="{D866B51C-86BD-4B47-BF8C-BFD8466FCCE5}" destId="{9C6FAB5F-222A-4E97-BF3B-8B6D5E840FA0}" srcOrd="2" destOrd="0" parTransId="{0B2549F7-EFCD-4103-BA65-910E107684EA}" sibTransId="{740DD4D0-7A96-47D2-AD38-1ED3A7474F78}"/>
    <dgm:cxn modelId="{21C3E25B-C4CA-475C-BDA0-6554FDE98401}" srcId="{D866B51C-86BD-4B47-BF8C-BFD8466FCCE5}" destId="{3D3B50AC-3F46-4E23-B59C-37042082B16D}" srcOrd="0" destOrd="0" parTransId="{C4F96237-9C25-489D-9F27-AABC090E2E85}" sibTransId="{FF338F6D-4A0E-418B-BB7E-0C5FD047F9C0}"/>
    <dgm:cxn modelId="{CB026D46-AC99-4C96-8998-4D286FB1DB74}" srcId="{295A1B4F-ACF1-4145-A4B2-0997C793EFB4}" destId="{0C8EF0C2-3D9E-43C6-A965-D97AF567AB4B}" srcOrd="1" destOrd="0" parTransId="{FA6509E0-CC7C-4B33-9336-562B6FAC4407}" sibTransId="{3F57F457-4F10-47AC-B664-56CC5B4F0126}"/>
    <dgm:cxn modelId="{3A8C0C68-7039-4B93-A14E-D69D670E0A6E}" type="presOf" srcId="{9C6FAB5F-222A-4E97-BF3B-8B6D5E840FA0}" destId="{97694CE8-9721-46B0-AC4C-3B50A6B3A701}" srcOrd="0" destOrd="2" presId="urn:microsoft.com/office/officeart/2005/8/layout/chevron2"/>
    <dgm:cxn modelId="{6E552C68-CB80-48AA-BFF2-4881EB64B6D6}" srcId="{1BDE5712-1B67-40FF-9954-619001AAF2DE}" destId="{8C59800A-A152-46B1-BC62-286461E340C7}" srcOrd="0" destOrd="0" parTransId="{D2F6166F-8C2E-4344-BFEA-DEB94DE91855}" sibTransId="{C20CFBF2-4FBF-4BDA-BAB1-E885A019A4A3}"/>
    <dgm:cxn modelId="{8306176D-63B0-4190-93E4-0059C6141D07}" srcId="{AC02D9C4-7840-4985-97DD-70FE76B74D9A}" destId="{295A1B4F-ACF1-4145-A4B2-0997C793EFB4}" srcOrd="1" destOrd="0" parTransId="{05B0B313-2E5F-432A-A64F-7D23AA99D007}" sibTransId="{A6E1773F-5A68-49CE-AAE1-C2F925504A8F}"/>
    <dgm:cxn modelId="{4988784D-E3A3-4E8F-AF1D-54C760745BD8}" srcId="{AC02D9C4-7840-4985-97DD-70FE76B74D9A}" destId="{1BDE5712-1B67-40FF-9954-619001AAF2DE}" srcOrd="2" destOrd="0" parTransId="{8C3FDAE4-B788-4F6F-80BC-49E3DE4F14A9}" sibTransId="{79D41087-1CA0-4BB5-944A-4B31DE7C2488}"/>
    <dgm:cxn modelId="{4E32FC52-70B3-4545-B9EB-E2A5E6B4C4C5}" type="presOf" srcId="{83C3F652-E969-45EE-A274-9BBE3A7E7622}" destId="{609B1868-71F3-4333-9772-1B2211A17EA0}" srcOrd="0" destOrd="0" presId="urn:microsoft.com/office/officeart/2005/8/layout/chevron2"/>
    <dgm:cxn modelId="{E760F375-4311-49B9-BEAE-82FAAEBB0F06}" srcId="{D866B51C-86BD-4B47-BF8C-BFD8466FCCE5}" destId="{63E05556-3810-4CB7-8108-A1BD5989B999}" srcOrd="1" destOrd="0" parTransId="{606F3E73-C8AB-4A43-8634-5961FE6AAB25}" sibTransId="{1331F7D9-17DF-467B-AD4C-49BB25DFB415}"/>
    <dgm:cxn modelId="{75E44284-5CA3-42B6-B334-24EF59C6F712}" type="presOf" srcId="{3D3B50AC-3F46-4E23-B59C-37042082B16D}" destId="{97694CE8-9721-46B0-AC4C-3B50A6B3A701}" srcOrd="0" destOrd="0" presId="urn:microsoft.com/office/officeart/2005/8/layout/chevron2"/>
    <dgm:cxn modelId="{FC089487-5005-4CD9-9B57-F3445B14BFEC}" type="presOf" srcId="{AC02D9C4-7840-4985-97DD-70FE76B74D9A}" destId="{D0D8D901-D407-4D0A-A128-F53FD61DE323}" srcOrd="0" destOrd="0" presId="urn:microsoft.com/office/officeart/2005/8/layout/chevron2"/>
    <dgm:cxn modelId="{5CF780AA-A525-4B7B-968E-C2CE17924E0C}" type="presOf" srcId="{8C59800A-A152-46B1-BC62-286461E340C7}" destId="{D08FE5B0-4BE2-4038-816C-6DE6C2CC7BFE}" srcOrd="0" destOrd="0" presId="urn:microsoft.com/office/officeart/2005/8/layout/chevron2"/>
    <dgm:cxn modelId="{35ED6CBB-85F6-43D5-9405-F086D95CD1D7}" srcId="{AC02D9C4-7840-4985-97DD-70FE76B74D9A}" destId="{D866B51C-86BD-4B47-BF8C-BFD8466FCCE5}" srcOrd="0" destOrd="0" parTransId="{C5062A52-5859-42A6-AF1F-DF668E5CB94B}" sibTransId="{3E2210C4-AEA2-4EA0-B7EE-A920BAA894E8}"/>
    <dgm:cxn modelId="{F5FAAFC6-0C95-475E-9517-BCF668A95558}" type="presOf" srcId="{1BDE5712-1B67-40FF-9954-619001AAF2DE}" destId="{03008E92-266B-4DBC-9399-883C84D70AF2}" srcOrd="0" destOrd="0" presId="urn:microsoft.com/office/officeart/2005/8/layout/chevron2"/>
    <dgm:cxn modelId="{836233D1-6791-4B85-B4CD-DF552E6AEB12}" srcId="{1BDE5712-1B67-40FF-9954-619001AAF2DE}" destId="{4F80B124-DF9B-4A13-BE8F-42E8BA8F59AA}" srcOrd="1" destOrd="0" parTransId="{B6942747-3443-4CD3-8149-09926EC25EB8}" sibTransId="{A6F254B6-55C3-4464-ACAE-920999670114}"/>
    <dgm:cxn modelId="{161886EA-ED43-4EA3-B13C-FEF23CB13B1B}" srcId="{295A1B4F-ACF1-4145-A4B2-0997C793EFB4}" destId="{83C3F652-E969-45EE-A274-9BBE3A7E7622}" srcOrd="0" destOrd="0" parTransId="{B7391802-04C8-4BE2-8251-ABC8CECADFDC}" sibTransId="{72AFBE00-0CD6-444D-B59A-4355DF74435D}"/>
    <dgm:cxn modelId="{E347F4EE-42F0-44A3-BD23-F355DB1A4035}" type="presOf" srcId="{63E05556-3810-4CB7-8108-A1BD5989B999}" destId="{97694CE8-9721-46B0-AC4C-3B50A6B3A701}" srcOrd="0" destOrd="1" presId="urn:microsoft.com/office/officeart/2005/8/layout/chevron2"/>
    <dgm:cxn modelId="{2827B61C-C169-479E-95E2-7B60C5721747}" type="presParOf" srcId="{D0D8D901-D407-4D0A-A128-F53FD61DE323}" destId="{2BEAC316-3304-46FC-99A6-47AFCD0B3F73}" srcOrd="0" destOrd="0" presId="urn:microsoft.com/office/officeart/2005/8/layout/chevron2"/>
    <dgm:cxn modelId="{9C580979-CB6E-40AF-80D8-4C99A135A03D}" type="presParOf" srcId="{2BEAC316-3304-46FC-99A6-47AFCD0B3F73}" destId="{4B9F6264-F833-49F7-ADEE-5E027ED5208F}" srcOrd="0" destOrd="0" presId="urn:microsoft.com/office/officeart/2005/8/layout/chevron2"/>
    <dgm:cxn modelId="{E863C4CB-5FE6-4A9B-8A7F-8879F6394E67}" type="presParOf" srcId="{2BEAC316-3304-46FC-99A6-47AFCD0B3F73}" destId="{97694CE8-9721-46B0-AC4C-3B50A6B3A701}" srcOrd="1" destOrd="0" presId="urn:microsoft.com/office/officeart/2005/8/layout/chevron2"/>
    <dgm:cxn modelId="{51815011-C8DB-454E-B692-413CC8DDB9C7}" type="presParOf" srcId="{D0D8D901-D407-4D0A-A128-F53FD61DE323}" destId="{4A5CFE04-9D93-4AE6-B26F-E28BD7F3B8B7}" srcOrd="1" destOrd="0" presId="urn:microsoft.com/office/officeart/2005/8/layout/chevron2"/>
    <dgm:cxn modelId="{EC454938-6308-4446-BF13-C669ADA1F872}" type="presParOf" srcId="{D0D8D901-D407-4D0A-A128-F53FD61DE323}" destId="{7F6C7D11-AAF2-4CDE-BFE3-DECDB47AC2D5}" srcOrd="2" destOrd="0" presId="urn:microsoft.com/office/officeart/2005/8/layout/chevron2"/>
    <dgm:cxn modelId="{A95D3B39-B5FF-48E7-A4AC-102E3F237F7D}" type="presParOf" srcId="{7F6C7D11-AAF2-4CDE-BFE3-DECDB47AC2D5}" destId="{B71D5714-C67C-4BDC-A4FE-55A722B64257}" srcOrd="0" destOrd="0" presId="urn:microsoft.com/office/officeart/2005/8/layout/chevron2"/>
    <dgm:cxn modelId="{01F3E015-BA74-4FA0-812A-1ED85D3803BB}" type="presParOf" srcId="{7F6C7D11-AAF2-4CDE-BFE3-DECDB47AC2D5}" destId="{609B1868-71F3-4333-9772-1B2211A17EA0}" srcOrd="1" destOrd="0" presId="urn:microsoft.com/office/officeart/2005/8/layout/chevron2"/>
    <dgm:cxn modelId="{96B4B6FE-6E5E-4C58-A134-ED1F971C5ECF}" type="presParOf" srcId="{D0D8D901-D407-4D0A-A128-F53FD61DE323}" destId="{F582C020-381F-4ACD-8700-76B423BAB65E}" srcOrd="3" destOrd="0" presId="urn:microsoft.com/office/officeart/2005/8/layout/chevron2"/>
    <dgm:cxn modelId="{A5524806-34AB-4C30-A125-5B409242BC9E}" type="presParOf" srcId="{D0D8D901-D407-4D0A-A128-F53FD61DE323}" destId="{2348BEEE-820F-4154-9A90-19055391DCD3}" srcOrd="4" destOrd="0" presId="urn:microsoft.com/office/officeart/2005/8/layout/chevron2"/>
    <dgm:cxn modelId="{3A7C1C85-CAFB-4FBE-88BA-A0D07B81D1C6}" type="presParOf" srcId="{2348BEEE-820F-4154-9A90-19055391DCD3}" destId="{03008E92-266B-4DBC-9399-883C84D70AF2}" srcOrd="0" destOrd="0" presId="urn:microsoft.com/office/officeart/2005/8/layout/chevron2"/>
    <dgm:cxn modelId="{E977B0D1-AF79-4370-8B6D-FB4C44F02E7D}" type="presParOf" srcId="{2348BEEE-820F-4154-9A90-19055391DCD3}" destId="{D08FE5B0-4BE2-4038-816C-6DE6C2CC7BF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F6264-F833-49F7-ADEE-5E027ED5208F}">
      <dsp:nvSpPr>
        <dsp:cNvPr id="0" name=""/>
        <dsp:cNvSpPr/>
      </dsp:nvSpPr>
      <dsp:spPr>
        <a:xfrm rot="5400000">
          <a:off x="-220464" y="222898"/>
          <a:ext cx="1469764" cy="102883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 </a:t>
          </a:r>
        </a:p>
      </dsp:txBody>
      <dsp:txXfrm rot="-5400000">
        <a:off x="1" y="516852"/>
        <a:ext cx="1028835" cy="440929"/>
      </dsp:txXfrm>
    </dsp:sp>
    <dsp:sp modelId="{97694CE8-9721-46B0-AC4C-3B50A6B3A701}">
      <dsp:nvSpPr>
        <dsp:cNvPr id="0" name=""/>
        <dsp:cNvSpPr/>
      </dsp:nvSpPr>
      <dsp:spPr>
        <a:xfrm rot="5400000">
          <a:off x="3808644" y="-2777374"/>
          <a:ext cx="955347" cy="6514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Histopatološke slike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Skup podataka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Korišteni modeli</a:t>
          </a:r>
        </a:p>
      </dsp:txBody>
      <dsp:txXfrm rot="-5400000">
        <a:off x="1028836" y="49070"/>
        <a:ext cx="6468328" cy="862075"/>
      </dsp:txXfrm>
    </dsp:sp>
    <dsp:sp modelId="{B71D5714-C67C-4BDC-A4FE-55A722B64257}">
      <dsp:nvSpPr>
        <dsp:cNvPr id="0" name=""/>
        <dsp:cNvSpPr/>
      </dsp:nvSpPr>
      <dsp:spPr>
        <a:xfrm rot="5400000">
          <a:off x="-220464" y="1496944"/>
          <a:ext cx="1469764" cy="102883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 </a:t>
          </a:r>
        </a:p>
      </dsp:txBody>
      <dsp:txXfrm rot="-5400000">
        <a:off x="1" y="1790898"/>
        <a:ext cx="1028835" cy="440929"/>
      </dsp:txXfrm>
    </dsp:sp>
    <dsp:sp modelId="{609B1868-71F3-4333-9772-1B2211A17EA0}">
      <dsp:nvSpPr>
        <dsp:cNvPr id="0" name=""/>
        <dsp:cNvSpPr/>
      </dsp:nvSpPr>
      <dsp:spPr>
        <a:xfrm rot="5400000">
          <a:off x="3808644" y="-1503328"/>
          <a:ext cx="955347" cy="6514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Usporedba načina učenja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Usporedba transformacija za proširivanje skupa podataka</a:t>
          </a:r>
        </a:p>
      </dsp:txBody>
      <dsp:txXfrm rot="-5400000">
        <a:off x="1028836" y="1323116"/>
        <a:ext cx="6468328" cy="862075"/>
      </dsp:txXfrm>
    </dsp:sp>
    <dsp:sp modelId="{03008E92-266B-4DBC-9399-883C84D70AF2}">
      <dsp:nvSpPr>
        <dsp:cNvPr id="0" name=""/>
        <dsp:cNvSpPr/>
      </dsp:nvSpPr>
      <dsp:spPr>
        <a:xfrm rot="5400000">
          <a:off x="-220464" y="2770990"/>
          <a:ext cx="1469764" cy="102883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 </a:t>
          </a:r>
        </a:p>
      </dsp:txBody>
      <dsp:txXfrm rot="-5400000">
        <a:off x="1" y="3064944"/>
        <a:ext cx="1028835" cy="440929"/>
      </dsp:txXfrm>
    </dsp:sp>
    <dsp:sp modelId="{D08FE5B0-4BE2-4038-816C-6DE6C2CC7BFE}">
      <dsp:nvSpPr>
        <dsp:cNvPr id="0" name=""/>
        <dsp:cNvSpPr/>
      </dsp:nvSpPr>
      <dsp:spPr>
        <a:xfrm rot="5400000">
          <a:off x="3808644" y="-229282"/>
          <a:ext cx="955347" cy="6514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Rezultati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Zaključak</a:t>
          </a:r>
        </a:p>
      </dsp:txBody>
      <dsp:txXfrm rot="-5400000">
        <a:off x="1028836" y="2597162"/>
        <a:ext cx="6468328" cy="862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>
            <a:extLst>
              <a:ext uri="{FF2B5EF4-FFF2-40B4-BE49-F238E27FC236}">
                <a16:creationId xmlns:a16="http://schemas.microsoft.com/office/drawing/2014/main" id="{1CE3BA8E-B76B-4B4B-B0CE-3C497B3CAA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02FD1498-0671-4AE4-B568-48A11B21E2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3E89F-CBB2-4A07-BF4E-1EB918CDE289}" type="datetimeFigureOut">
              <a:rPr lang="hr-HR" smtClean="0"/>
              <a:t>9.7.2019.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59321E0C-27DC-4542-A964-7134D631A7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C6AB7CF4-0376-41B9-B281-6915030713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5C2E9-7132-427D-967E-C1EA6385B7E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188651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680EB-7E19-4F60-B608-D2F82FBBEEE5}" type="datetimeFigureOut">
              <a:rPr lang="hr-HR" smtClean="0"/>
              <a:t>9.7.2019.</a:t>
            </a:fld>
            <a:endParaRPr lang="hr-HR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8440C-E5DF-4510-8172-B86CB15AAEB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3127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8440C-E5DF-4510-8172-B86CB15AAEBF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77940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5BE75-E736-4C54-8AEB-61F40612C798}" type="datetime1">
              <a:rPr lang="hr-HR" smtClean="0"/>
              <a:t>9.7.2019.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pPr/>
              <a:t>‹#›</a:t>
            </a:fld>
            <a:r>
              <a:rPr lang="hr-HR" dirty="0"/>
              <a:t>/23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026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6904-7DAF-4FEC-9C1D-5C37BC8703CD}" type="datetime1">
              <a:rPr lang="hr-HR" smtClean="0"/>
              <a:t>9.7.2019.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01444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7226D-F047-4933-B2B3-25BA87852D09}" type="datetime1">
              <a:rPr lang="hr-HR" smtClean="0"/>
              <a:t>9.7.2019.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4542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FAA5-07F4-4D53-9102-E8A3E06272B3}" type="datetime1">
              <a:rPr lang="hr-HR" smtClean="0"/>
              <a:t>9.7.2019.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583BF692-EF3D-452F-AE2D-9F8D898F8ED7}" type="slidenum">
              <a:rPr lang="hr-HR" smtClean="0"/>
              <a:pPr/>
              <a:t>‹#›</a:t>
            </a:fld>
            <a:r>
              <a:rPr lang="hr-HR" dirty="0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152205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aglavlje sekci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915EF-426E-41C3-A002-0C142E39572D}" type="datetime1">
              <a:rPr lang="hr-HR" smtClean="0"/>
              <a:t>9.7.2019.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325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99C2-69B7-4256-9FD9-6F8FDC28E894}" type="datetime1">
              <a:rPr lang="hr-HR" smtClean="0"/>
              <a:t>9.7.2019.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13207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44BCF-41E1-4E33-87C0-25E6C3D04B6D}" type="datetime1">
              <a:rPr lang="hr-HR" smtClean="0"/>
              <a:t>9.7.2019.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87523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E1C9E-1D14-4719-A996-567D515F683C}" type="datetime1">
              <a:rPr lang="hr-HR" smtClean="0"/>
              <a:t>9.7.2019.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94372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B138F-682F-4756-A16B-BE471DE76404}" type="datetime1">
              <a:rPr lang="hr-HR" smtClean="0"/>
              <a:t>9.7.2019.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65197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32C6FFF-4F7A-49D1-A9D4-CD6DB11669A6}" type="datetime1">
              <a:rPr lang="hr-HR" smtClean="0"/>
              <a:t>9.7.2019.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7185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7612-C4FF-428E-BE5A-6E1C15BBA3EE}" type="datetime1">
              <a:rPr lang="hr-HR" smtClean="0"/>
              <a:t>9.7.2019.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81643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B6A925-DCBC-41FB-8CCF-3DFA43D1269A}" type="datetime1">
              <a:rPr lang="hr-HR" smtClean="0"/>
              <a:t>9.7.2019.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84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78971" y="2566399"/>
            <a:ext cx="8986058" cy="1709760"/>
          </a:xfrm>
        </p:spPr>
        <p:txBody>
          <a:bodyPr>
            <a:normAutofit fontScale="90000"/>
          </a:bodyPr>
          <a:lstStyle/>
          <a:p>
            <a:pPr algn="ctr"/>
            <a:r>
              <a:rPr lang="hr-HR" sz="4500" dirty="0"/>
              <a:t>Klasifikacija histopatoloških snimaka dijelova limfnih čvorova </a:t>
            </a:r>
            <a:br>
              <a:rPr lang="hr-HR" sz="4500" dirty="0"/>
            </a:br>
            <a:r>
              <a:rPr lang="hr-HR" sz="4500" dirty="0"/>
              <a:t>pomoću strojnog učenja</a:t>
            </a:r>
            <a:endParaRPr lang="hr-HR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800102" y="4458740"/>
            <a:ext cx="7543800" cy="1077536"/>
          </a:xfrm>
        </p:spPr>
        <p:txBody>
          <a:bodyPr>
            <a:normAutofit/>
          </a:bodyPr>
          <a:lstStyle/>
          <a:p>
            <a:r>
              <a:rPr lang="hr-HR" sz="1500" dirty="0"/>
              <a:t>Domagoj Pluščec</a:t>
            </a:r>
          </a:p>
          <a:p>
            <a:r>
              <a:rPr lang="hr-HR" sz="1500" dirty="0"/>
              <a:t>MENTOR: DOC.DR.SC. Marko </a:t>
            </a:r>
            <a:r>
              <a:rPr lang="hr-HR" sz="1500" dirty="0" err="1"/>
              <a:t>čupić</a:t>
            </a:r>
            <a:endParaRPr lang="hr-HR" sz="1500" dirty="0"/>
          </a:p>
          <a:p>
            <a:r>
              <a:rPr lang="hr-HR" sz="1500" dirty="0"/>
              <a:t>Zagreb, 10.7.2019.</a:t>
            </a:r>
          </a:p>
        </p:txBody>
      </p:sp>
      <p:sp>
        <p:nvSpPr>
          <p:cNvPr id="6" name="TekstniOkvir 5"/>
          <p:cNvSpPr txBox="1"/>
          <p:nvPr/>
        </p:nvSpPr>
        <p:spPr>
          <a:xfrm>
            <a:off x="2864866" y="1693772"/>
            <a:ext cx="341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cap="all" spc="200" dirty="0">
                <a:solidFill>
                  <a:schemeClr val="tx2"/>
                </a:solidFill>
                <a:latin typeface="+mj-lt"/>
              </a:rPr>
              <a:t>DIPLOMSKI RAD BR. 2016</a:t>
            </a: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96" y="458351"/>
            <a:ext cx="2389695" cy="1237815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6" y="330496"/>
            <a:ext cx="1493523" cy="149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7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1F78136-0415-4D38-829E-C1A39E6F4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Eksperimenti 1/2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83F0525-A333-48CA-8A8C-80ED19C23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b="1" dirty="0"/>
              <a:t>Usporedba</a:t>
            </a:r>
            <a:r>
              <a:rPr lang="hr-HR" sz="2400" dirty="0"/>
              <a:t> korištenih </a:t>
            </a:r>
            <a:r>
              <a:rPr lang="hr-HR" sz="2400" b="1" dirty="0"/>
              <a:t>modela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dirty="0"/>
              <a:t>Korištenje </a:t>
            </a:r>
            <a:r>
              <a:rPr lang="hr-HR" sz="2400" b="1" dirty="0"/>
              <a:t>različitih stopa učenja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dirty="0"/>
              <a:t>Analiza utjecaja </a:t>
            </a:r>
            <a:r>
              <a:rPr lang="hr-HR" sz="2400" b="1" dirty="0"/>
              <a:t>učenja prijenosom značajki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2000" dirty="0"/>
              <a:t>Učenje nakon </a:t>
            </a:r>
            <a:r>
              <a:rPr lang="hr-HR" sz="2000" b="1" dirty="0"/>
              <a:t>nasumične inicijalizacije </a:t>
            </a:r>
            <a:r>
              <a:rPr lang="hr-HR" sz="2000" dirty="0"/>
              <a:t>- </a:t>
            </a:r>
            <a:r>
              <a:rPr lang="hr-HR" sz="2000" i="1" dirty="0"/>
              <a:t>(He </a:t>
            </a:r>
            <a:r>
              <a:rPr lang="hr-HR" sz="2000" i="1" dirty="0" err="1"/>
              <a:t>et</a:t>
            </a:r>
            <a:r>
              <a:rPr lang="hr-HR" sz="2000" i="1" dirty="0"/>
              <a:t> </a:t>
            </a:r>
            <a:r>
              <a:rPr lang="hr-HR" sz="2000" i="1" dirty="0" err="1"/>
              <a:t>al</a:t>
            </a:r>
            <a:r>
              <a:rPr lang="hr-HR" sz="2000" i="1" dirty="0"/>
              <a:t>, 2015.)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2000" dirty="0"/>
              <a:t>Učenje </a:t>
            </a:r>
            <a:r>
              <a:rPr lang="hr-HR" sz="2000" b="1" dirty="0"/>
              <a:t>prijenosom značajki</a:t>
            </a:r>
            <a:r>
              <a:rPr lang="hr-HR" sz="2000" dirty="0"/>
              <a:t> i mijenjanje </a:t>
            </a:r>
            <a:r>
              <a:rPr lang="hr-HR" sz="2000" b="1" dirty="0"/>
              <a:t>svih slojeva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2000" dirty="0"/>
              <a:t>Učenje </a:t>
            </a:r>
            <a:r>
              <a:rPr lang="hr-HR" sz="2000" b="1" dirty="0"/>
              <a:t>prijenosom značajki</a:t>
            </a:r>
            <a:r>
              <a:rPr lang="hr-HR" sz="2000" dirty="0"/>
              <a:t> i mijenjanje </a:t>
            </a:r>
            <a:r>
              <a:rPr lang="hr-HR" sz="2000" b="1" dirty="0"/>
              <a:t>zadnjeg sloja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r-HR" sz="2400" dirty="0"/>
              <a:t>Prijenos značajki sa skupa podataka </a:t>
            </a:r>
            <a:r>
              <a:rPr lang="hr-HR" sz="2400" i="1" dirty="0"/>
              <a:t>ImageNet</a:t>
            </a:r>
          </a:p>
          <a:p>
            <a:endParaRPr lang="hr-HR" dirty="0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50728B92-6700-4593-9E98-DC0035BB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10</a:t>
            </a:fld>
            <a:r>
              <a:rPr lang="hr-HR" sz="1600" dirty="0"/>
              <a:t>/23</a:t>
            </a:r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2971EC4E-1C1C-4326-B2AE-306692D39060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6" name="Strelica: ševron 5">
              <a:extLst>
                <a:ext uri="{FF2B5EF4-FFF2-40B4-BE49-F238E27FC236}">
                  <a16:creationId xmlns:a16="http://schemas.microsoft.com/office/drawing/2014/main" id="{6B25F967-4FA1-4E75-BB45-A1344F2B7B06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1319C987-E939-494C-8E05-4C3DF83AF738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1782F8E8-2EBB-4D66-8372-F251AFB60759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563615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2EC4A0D-CD2B-43C9-8703-1C79C773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Dodatne napomene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236C6090-A8F0-4615-9F9B-A8A561D2F5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3"/>
                <a:ext cx="7543801" cy="4208557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Algoritam za učenje ADAM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Veličina mini-grupe: 32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Rano zaustavljanje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Stopa učenja: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hr-H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hr-H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hr-H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−5</m:t>
                            </m:r>
                          </m:sup>
                        </m:sSup>
                        <m:r>
                          <a:rPr lang="hr-H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−6</m:t>
                            </m:r>
                          </m:sup>
                        </m:sSup>
                      </m:e>
                    </m:d>
                  </m:oMath>
                </a14:m>
                <a:endParaRPr lang="hr-HR" sz="2800" dirty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Gubitak unakrsne entropije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Mjere usporedbe: točnost, F1, površina ispod krivulje ROC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hr-HR" sz="2800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hr-HR" sz="2400" dirty="0"/>
              </a:p>
            </p:txBody>
          </p:sp>
        </mc:Choice>
        <mc:Fallback xmlns="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236C6090-A8F0-4615-9F9B-A8A561D2F5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3"/>
                <a:ext cx="7543801" cy="4208557"/>
              </a:xfrm>
              <a:blipFill>
                <a:blip r:embed="rId2"/>
                <a:stretch>
                  <a:fillRect l="-2262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26052B02-ADAD-4B87-87BF-5306FB49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11</a:t>
            </a:fld>
            <a:r>
              <a:rPr lang="hr-HR" sz="1600" dirty="0"/>
              <a:t>/23</a:t>
            </a:r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FFBEA875-5609-4DEE-8162-BE569E20A2D0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0" name="Strelica: ševron 9">
              <a:extLst>
                <a:ext uri="{FF2B5EF4-FFF2-40B4-BE49-F238E27FC236}">
                  <a16:creationId xmlns:a16="http://schemas.microsoft.com/office/drawing/2014/main" id="{FD1F5EFE-B5D3-4E14-9ABC-A260D4E9E996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6869285F-57EF-429A-A89B-69098957AF9F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8BBF8405-9FDA-4CA0-B936-B6ACDFC26505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884148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DE6BD19-1114-46D3-B7C5-618C46F9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Eksperimenti 2/2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10A84C4C-7B2A-4F1E-A6E9-9D6F942783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sz="2400" b="1" dirty="0"/>
                  <a:t>Analiza utjecaja transformacija </a:t>
                </a:r>
                <a:r>
                  <a:rPr lang="hr-HR" sz="2400" dirty="0"/>
                  <a:t>za proširivanje skupa podataka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400" dirty="0"/>
                  <a:t>Model DenseNet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000" dirty="0"/>
                  <a:t>Prijenos značajki sa skupa podataka ImageNet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000" dirty="0"/>
                  <a:t>Stopa učenja: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r-HR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sz="20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hr-HR" sz="2000" i="1" dirty="0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hr-HR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hr-HR" sz="2000" dirty="0"/>
              </a:p>
              <a:p>
                <a:pPr marL="201168" lvl="1" indent="0">
                  <a:buNone/>
                </a:pPr>
                <a:endParaRPr lang="hr-HR" sz="2000" dirty="0"/>
              </a:p>
              <a:p>
                <a:pPr marL="201168" lvl="1" indent="0">
                  <a:buNone/>
                </a:pPr>
                <a:endParaRPr lang="hr-HR" dirty="0"/>
              </a:p>
              <a:p>
                <a:endParaRPr lang="hr-HR" dirty="0"/>
              </a:p>
            </p:txBody>
          </p:sp>
        </mc:Choice>
        <mc:Fallback xmlns="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10A84C4C-7B2A-4F1E-A6E9-9D6F942783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62" t="-2121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0E137106-8AA1-434C-94FD-B84B6EC1C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12</a:t>
            </a:fld>
            <a:r>
              <a:rPr lang="hr-HR" sz="1600" dirty="0"/>
              <a:t>/23</a:t>
            </a:r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E1C5CF1F-01F4-44F7-BA22-EED110CFEF35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0" name="Strelica: ševron 9">
              <a:extLst>
                <a:ext uri="{FF2B5EF4-FFF2-40B4-BE49-F238E27FC236}">
                  <a16:creationId xmlns:a16="http://schemas.microsoft.com/office/drawing/2014/main" id="{0A0B6411-F75C-4E24-96DC-C721180E8ED4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321C2462-811A-4118-9886-34A1E679EA86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DB9BCB5C-D7FC-4342-9DF8-D270E782D3E2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69244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A8EB463-D646-4CFF-A9E3-1DCA51EE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Transformacije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8F53AECC-8C5B-4D64-9179-D963514A1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13</a:t>
            </a:fld>
            <a:r>
              <a:rPr lang="hr-HR" sz="1600" dirty="0"/>
              <a:t>/23</a:t>
            </a:r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A4C31748-8C49-4F04-9A79-59426F147C4E}"/>
              </a:ext>
            </a:extLst>
          </p:cNvPr>
          <p:cNvGrpSpPr/>
          <p:nvPr/>
        </p:nvGrpSpPr>
        <p:grpSpPr>
          <a:xfrm>
            <a:off x="0" y="2151547"/>
            <a:ext cx="9144000" cy="3672506"/>
            <a:chOff x="0" y="2151547"/>
            <a:chExt cx="9144000" cy="3672506"/>
          </a:xfrm>
        </p:grpSpPr>
        <p:pic>
          <p:nvPicPr>
            <p:cNvPr id="6" name="Slika 5">
              <a:extLst>
                <a:ext uri="{FF2B5EF4-FFF2-40B4-BE49-F238E27FC236}">
                  <a16:creationId xmlns:a16="http://schemas.microsoft.com/office/drawing/2014/main" id="{DCA83D7A-F30B-498A-A9C2-674E787ED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20"/>
            <a:stretch/>
          </p:blipFill>
          <p:spPr>
            <a:xfrm>
              <a:off x="0" y="2151547"/>
              <a:ext cx="9144000" cy="3672506"/>
            </a:xfrm>
            <a:prstGeom prst="rect">
              <a:avLst/>
            </a:prstGeom>
          </p:spPr>
        </p:pic>
        <p:pic>
          <p:nvPicPr>
            <p:cNvPr id="8" name="Slika 7">
              <a:extLst>
                <a:ext uri="{FF2B5EF4-FFF2-40B4-BE49-F238E27FC236}">
                  <a16:creationId xmlns:a16="http://schemas.microsoft.com/office/drawing/2014/main" id="{4CC292EC-FCDE-4337-B261-D226D09E1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90" t="19807" r="22155" b="60419"/>
            <a:stretch/>
          </p:blipFill>
          <p:spPr>
            <a:xfrm>
              <a:off x="5467149" y="2151547"/>
              <a:ext cx="1655545" cy="1773799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2FCFCCE2-197F-41AD-8157-CAD5F6C788D9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5" name="Strelica: ševron 14">
              <a:extLst>
                <a:ext uri="{FF2B5EF4-FFF2-40B4-BE49-F238E27FC236}">
                  <a16:creationId xmlns:a16="http://schemas.microsoft.com/office/drawing/2014/main" id="{69450CD9-94E5-4947-8700-AADFCF9DE922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6" name="Strelica: ševron 15">
              <a:extLst>
                <a:ext uri="{FF2B5EF4-FFF2-40B4-BE49-F238E27FC236}">
                  <a16:creationId xmlns:a16="http://schemas.microsoft.com/office/drawing/2014/main" id="{0AB0A058-8F61-4883-A0DA-A61A78E7CC23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7" name="Strelica: ševron 16">
              <a:extLst>
                <a:ext uri="{FF2B5EF4-FFF2-40B4-BE49-F238E27FC236}">
                  <a16:creationId xmlns:a16="http://schemas.microsoft.com/office/drawing/2014/main" id="{0F9BA4FE-CDF5-4056-AAE9-F9280EEDD1BD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  <p:sp>
        <p:nvSpPr>
          <p:cNvPr id="3" name="TekstniOkvir 2">
            <a:extLst>
              <a:ext uri="{FF2B5EF4-FFF2-40B4-BE49-F238E27FC236}">
                <a16:creationId xmlns:a16="http://schemas.microsoft.com/office/drawing/2014/main" id="{0F9CC5ED-F46B-4F98-AB99-E8E1760560DC}"/>
              </a:ext>
            </a:extLst>
          </p:cNvPr>
          <p:cNvSpPr txBox="1"/>
          <p:nvPr/>
        </p:nvSpPr>
        <p:spPr>
          <a:xfrm>
            <a:off x="1965278" y="1885810"/>
            <a:ext cx="157897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hr-HR" sz="1200" dirty="0"/>
              <a:t>Rotacija [-180°, 180°]</a:t>
            </a:r>
            <a:br>
              <a:rPr lang="hr-HR" sz="1200" dirty="0"/>
            </a:br>
            <a:r>
              <a:rPr lang="hr-HR" sz="1200" dirty="0"/>
              <a:t>uniformno</a:t>
            </a:r>
          </a:p>
        </p:txBody>
      </p:sp>
      <p:sp>
        <p:nvSpPr>
          <p:cNvPr id="12" name="TekstniOkvir 11">
            <a:extLst>
              <a:ext uri="{FF2B5EF4-FFF2-40B4-BE49-F238E27FC236}">
                <a16:creationId xmlns:a16="http://schemas.microsoft.com/office/drawing/2014/main" id="{ADB5595F-1541-42B7-8535-237DAC5A03F8}"/>
              </a:ext>
            </a:extLst>
          </p:cNvPr>
          <p:cNvSpPr txBox="1"/>
          <p:nvPr/>
        </p:nvSpPr>
        <p:spPr>
          <a:xfrm>
            <a:off x="3782513" y="1885810"/>
            <a:ext cx="157897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hr-HR" sz="1200" dirty="0"/>
              <a:t>Rotacija [-5°, 5°]</a:t>
            </a:r>
            <a:br>
              <a:rPr lang="hr-HR" sz="1200" dirty="0"/>
            </a:br>
            <a:r>
              <a:rPr lang="hr-HR" sz="1200" dirty="0"/>
              <a:t>uniformno</a:t>
            </a:r>
          </a:p>
        </p:txBody>
      </p:sp>
    </p:spTree>
    <p:extLst>
      <p:ext uri="{BB962C8B-B14F-4D97-AF65-F5344CB8AC3E}">
        <p14:creationId xmlns:p14="http://schemas.microsoft.com/office/powerpoint/2010/main" val="3594610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EA0A12A-CFB0-4011-83DD-EBD6974E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743524" cy="1450757"/>
          </a:xfrm>
        </p:spPr>
        <p:txBody>
          <a:bodyPr/>
          <a:lstStyle/>
          <a:p>
            <a:r>
              <a:rPr lang="hr-HR" dirty="0"/>
              <a:t>Rezultati – učenje ispočetka (1)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457047BF-D9D5-4BBA-95FA-AAA2EA3E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14</a:t>
            </a:fld>
            <a:r>
              <a:rPr lang="hr-HR" sz="1600" dirty="0"/>
              <a:t>/23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ica 4">
                <a:extLst>
                  <a:ext uri="{FF2B5EF4-FFF2-40B4-BE49-F238E27FC236}">
                    <a16:creationId xmlns:a16="http://schemas.microsoft.com/office/drawing/2014/main" id="{80DB99C0-EE4D-4FEF-8AA5-371319037C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6610038"/>
                  </p:ext>
                </p:extLst>
              </p:nvPr>
            </p:nvGraphicFramePr>
            <p:xfrm>
              <a:off x="637292" y="2510059"/>
              <a:ext cx="7869417" cy="2050368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465390">
                      <a:extLst>
                        <a:ext uri="{9D8B030D-6E8A-4147-A177-3AD203B41FA5}">
                          <a16:colId xmlns:a16="http://schemas.microsoft.com/office/drawing/2014/main" val="3483445789"/>
                        </a:ext>
                      </a:extLst>
                    </a:gridCol>
                    <a:gridCol w="1851851">
                      <a:extLst>
                        <a:ext uri="{9D8B030D-6E8A-4147-A177-3AD203B41FA5}">
                          <a16:colId xmlns:a16="http://schemas.microsoft.com/office/drawing/2014/main" val="597258680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1920889472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1951057994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2228978873"/>
                        </a:ext>
                      </a:extLst>
                    </a:gridCol>
                  </a:tblGrid>
                  <a:tr h="44489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21730243"/>
                      </a:ext>
                    </a:extLst>
                  </a:tr>
                  <a:tr h="51699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0.7847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0.7763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0.8662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6686416"/>
                      </a:ext>
                    </a:extLst>
                  </a:tr>
                  <a:tr h="51220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0.8123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0.7898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0.9042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981508"/>
                      </a:ext>
                    </a:extLst>
                  </a:tr>
                  <a:tr h="51220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DenseNet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0.8125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0.7862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0.8788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72525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ica 4">
                <a:extLst>
                  <a:ext uri="{FF2B5EF4-FFF2-40B4-BE49-F238E27FC236}">
                    <a16:creationId xmlns:a16="http://schemas.microsoft.com/office/drawing/2014/main" id="{80DB99C0-EE4D-4FEF-8AA5-371319037C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6610038"/>
                  </p:ext>
                </p:extLst>
              </p:nvPr>
            </p:nvGraphicFramePr>
            <p:xfrm>
              <a:off x="637292" y="2510059"/>
              <a:ext cx="7869417" cy="2050368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465390">
                      <a:extLst>
                        <a:ext uri="{9D8B030D-6E8A-4147-A177-3AD203B41FA5}">
                          <a16:colId xmlns:a16="http://schemas.microsoft.com/office/drawing/2014/main" val="3483445789"/>
                        </a:ext>
                      </a:extLst>
                    </a:gridCol>
                    <a:gridCol w="1851851">
                      <a:extLst>
                        <a:ext uri="{9D8B030D-6E8A-4147-A177-3AD203B41FA5}">
                          <a16:colId xmlns:a16="http://schemas.microsoft.com/office/drawing/2014/main" val="597258680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1920889472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1951057994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2228978873"/>
                        </a:ext>
                      </a:extLst>
                    </a:gridCol>
                  </a:tblGrid>
                  <a:tr h="44489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21730243"/>
                      </a:ext>
                    </a:extLst>
                  </a:tr>
                  <a:tr h="53867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9605" t="-91011" r="-246382" b="-2280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0.7847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0.7763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0.8662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6686416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9605" t="-193182" r="-246382" b="-130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0.8123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0.7898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0.9042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981508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DenseNet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9605" t="-293182" r="-246382" b="-30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0.8125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0.7862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0.8788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72525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rupa 5">
            <a:extLst>
              <a:ext uri="{FF2B5EF4-FFF2-40B4-BE49-F238E27FC236}">
                <a16:creationId xmlns:a16="http://schemas.microsoft.com/office/drawing/2014/main" id="{4DE0A96E-0DAE-4655-8ED4-9083C55E9BC7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263A89D8-3F1A-4E56-89B7-87AD51603FA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49B892F6-5D6D-4501-AE89-6292F08203A3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44D75F9E-35EC-4954-8963-AD25AB6B03CE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299189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EA0A12A-CFB0-4011-83DD-EBD6974E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 – učenje prijenosom značajki – svi slojevi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Rezervirano mjesto sadržaja 4">
                <a:extLst>
                  <a:ext uri="{FF2B5EF4-FFF2-40B4-BE49-F238E27FC236}">
                    <a16:creationId xmlns:a16="http://schemas.microsoft.com/office/drawing/2014/main" id="{152FE24E-4DBE-4AE1-B34B-8A0CB48109C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659296"/>
                  </p:ext>
                </p:extLst>
              </p:nvPr>
            </p:nvGraphicFramePr>
            <p:xfrm>
              <a:off x="700238" y="2361090"/>
              <a:ext cx="7743525" cy="2499360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775862">
                      <a:extLst>
                        <a:ext uri="{9D8B030D-6E8A-4147-A177-3AD203B41FA5}">
                          <a16:colId xmlns:a16="http://schemas.microsoft.com/office/drawing/2014/main" val="2095037624"/>
                        </a:ext>
                      </a:extLst>
                    </a:gridCol>
                    <a:gridCol w="1963554">
                      <a:extLst>
                        <a:ext uri="{9D8B030D-6E8A-4147-A177-3AD203B41FA5}">
                          <a16:colId xmlns:a16="http://schemas.microsoft.com/office/drawing/2014/main" val="2486941406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1009327757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3806879936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1488068172"/>
                        </a:ext>
                      </a:extLst>
                    </a:gridCol>
                  </a:tblGrid>
                  <a:tr h="169054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28412735"/>
                      </a:ext>
                    </a:extLst>
                  </a:tr>
                  <a:tr h="24289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0.7991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0.7720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0.9048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1135784081"/>
                      </a:ext>
                    </a:extLst>
                  </a:tr>
                  <a:tr h="24289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0.8518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0.8334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0.9295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3645937450"/>
                      </a:ext>
                    </a:extLst>
                  </a:tr>
                  <a:tr h="24289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DenseNet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0.8670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0.8522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0.9409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25771626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Inception-v3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0.8884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0.8872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0.9489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83155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Rezervirano mjesto sadržaja 4">
                <a:extLst>
                  <a:ext uri="{FF2B5EF4-FFF2-40B4-BE49-F238E27FC236}">
                    <a16:creationId xmlns:a16="http://schemas.microsoft.com/office/drawing/2014/main" id="{152FE24E-4DBE-4AE1-B34B-8A0CB48109C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659296"/>
                  </p:ext>
                </p:extLst>
              </p:nvPr>
            </p:nvGraphicFramePr>
            <p:xfrm>
              <a:off x="700238" y="2361090"/>
              <a:ext cx="7743525" cy="2499360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775862">
                      <a:extLst>
                        <a:ext uri="{9D8B030D-6E8A-4147-A177-3AD203B41FA5}">
                          <a16:colId xmlns:a16="http://schemas.microsoft.com/office/drawing/2014/main" val="2095037624"/>
                        </a:ext>
                      </a:extLst>
                    </a:gridCol>
                    <a:gridCol w="1963554">
                      <a:extLst>
                        <a:ext uri="{9D8B030D-6E8A-4147-A177-3AD203B41FA5}">
                          <a16:colId xmlns:a16="http://schemas.microsoft.com/office/drawing/2014/main" val="2486941406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1009327757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3806879936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14880681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28412735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395" marR="63395" marT="0" marB="0" anchor="ctr">
                        <a:blipFill>
                          <a:blip r:embed="rId2"/>
                          <a:stretch>
                            <a:fillRect l="-90994" t="-85227" r="-204969" b="-32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0.7991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0.7720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0.9048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1135784081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395" marR="63395" marT="0" marB="0" anchor="ctr">
                        <a:blipFill>
                          <a:blip r:embed="rId2"/>
                          <a:stretch>
                            <a:fillRect l="-90994" t="-185227" r="-204969" b="-22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0.8518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0.8334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0.9295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3645937450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DenseNet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395" marR="63395" marT="0" marB="0" anchor="ctr">
                        <a:blipFill>
                          <a:blip r:embed="rId2"/>
                          <a:stretch>
                            <a:fillRect l="-90994" t="-288506" r="-204969" b="-1321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0.8670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0.8522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0.9409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2577162623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Inception-v3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395" marR="63395" marT="0" marB="0" anchor="ctr">
                        <a:blipFill>
                          <a:blip r:embed="rId2"/>
                          <a:stretch>
                            <a:fillRect l="-90994" t="-384091" r="-204969" b="-30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0.8884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0.8872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0.9489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83155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457047BF-D9D5-4BBA-95FA-AAA2EA3E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15</a:t>
            </a:fld>
            <a:r>
              <a:rPr lang="hr-HR" sz="1600" dirty="0"/>
              <a:t>/23</a:t>
            </a:r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DDB60F0A-3502-4D52-BF51-2E7F60B7CFA2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66688339-EA33-42BF-B840-4B93A87C6F70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4A5BE280-8758-4613-89CE-482543446F5D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92737720-F4A3-4763-BAB3-8BFF67CCF3ED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292157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EA0A12A-CFB0-4011-83DD-EBD6974E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 – učenje prijenosom značajki – zadnji sloj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Rezervirano mjesto sadržaja 5">
                <a:extLst>
                  <a:ext uri="{FF2B5EF4-FFF2-40B4-BE49-F238E27FC236}">
                    <a16:creationId xmlns:a16="http://schemas.microsoft.com/office/drawing/2014/main" id="{2A0FE185-879C-469D-A880-A80908787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23960937"/>
                  </p:ext>
                </p:extLst>
              </p:nvPr>
            </p:nvGraphicFramePr>
            <p:xfrm>
              <a:off x="705051" y="2515060"/>
              <a:ext cx="7733898" cy="2499360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746985">
                      <a:extLst>
                        <a:ext uri="{9D8B030D-6E8A-4147-A177-3AD203B41FA5}">
                          <a16:colId xmlns:a16="http://schemas.microsoft.com/office/drawing/2014/main" val="691226032"/>
                        </a:ext>
                      </a:extLst>
                    </a:gridCol>
                    <a:gridCol w="1799924">
                      <a:extLst>
                        <a:ext uri="{9D8B030D-6E8A-4147-A177-3AD203B41FA5}">
                          <a16:colId xmlns:a16="http://schemas.microsoft.com/office/drawing/2014/main" val="1919597119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3534731305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131524698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159599003"/>
                        </a:ext>
                      </a:extLst>
                    </a:gridCol>
                  </a:tblGrid>
                  <a:tr h="326889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1817649"/>
                      </a:ext>
                    </a:extLst>
                  </a:tr>
                  <a:tr h="4776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0.7592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0.7301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0.8496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1207299289"/>
                      </a:ext>
                    </a:extLst>
                  </a:tr>
                  <a:tr h="47674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0.7822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0.7676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0.8637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2471964143"/>
                      </a:ext>
                    </a:extLst>
                  </a:tr>
                  <a:tr h="4776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>
                              <a:effectLst/>
                            </a:rPr>
                            <a:t>DenseNet</a:t>
                          </a:r>
                          <a:endParaRPr lang="hr-HR" sz="2400" b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0.8065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0.8009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0.8874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1242855335"/>
                      </a:ext>
                    </a:extLst>
                  </a:tr>
                  <a:tr h="4399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Inception-v3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0.8210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0.8149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0.9022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36619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Rezervirano mjesto sadržaja 5">
                <a:extLst>
                  <a:ext uri="{FF2B5EF4-FFF2-40B4-BE49-F238E27FC236}">
                    <a16:creationId xmlns:a16="http://schemas.microsoft.com/office/drawing/2014/main" id="{2A0FE185-879C-469D-A880-A80908787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23960937"/>
                  </p:ext>
                </p:extLst>
              </p:nvPr>
            </p:nvGraphicFramePr>
            <p:xfrm>
              <a:off x="705051" y="2515060"/>
              <a:ext cx="7733898" cy="2499360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746985">
                      <a:extLst>
                        <a:ext uri="{9D8B030D-6E8A-4147-A177-3AD203B41FA5}">
                          <a16:colId xmlns:a16="http://schemas.microsoft.com/office/drawing/2014/main" val="691226032"/>
                        </a:ext>
                      </a:extLst>
                    </a:gridCol>
                    <a:gridCol w="1799924">
                      <a:extLst>
                        <a:ext uri="{9D8B030D-6E8A-4147-A177-3AD203B41FA5}">
                          <a16:colId xmlns:a16="http://schemas.microsoft.com/office/drawing/2014/main" val="1919597119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3534731305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131524698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1595990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1817649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563" marR="63563" marT="0" marB="0" anchor="ctr">
                        <a:blipFill>
                          <a:blip r:embed="rId2"/>
                          <a:stretch>
                            <a:fillRect l="-97627" t="-85227" r="-233898" b="-32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0.7592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0.7301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0.8496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1207299289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563" marR="63563" marT="0" marB="0" anchor="ctr">
                        <a:blipFill>
                          <a:blip r:embed="rId2"/>
                          <a:stretch>
                            <a:fillRect l="-97627" t="-185227" r="-233898" b="-22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0.7822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0.7676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0.8637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2471964143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>
                              <a:effectLst/>
                            </a:rPr>
                            <a:t>DenseNet</a:t>
                          </a:r>
                          <a:endParaRPr lang="hr-HR" sz="2400" b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563" marR="63563" marT="0" marB="0" anchor="ctr">
                        <a:blipFill>
                          <a:blip r:embed="rId2"/>
                          <a:stretch>
                            <a:fillRect l="-97627" t="-288506" r="-233898" b="-1321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0.8065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0.8009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0.8874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1242855335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Inception-v3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563" marR="63563" marT="0" marB="0" anchor="ctr">
                        <a:blipFill>
                          <a:blip r:embed="rId2"/>
                          <a:stretch>
                            <a:fillRect l="-97627" t="-384091" r="-233898" b="-30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0.8210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0.8149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0.9022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36619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457047BF-D9D5-4BBA-95FA-AAA2EA3E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16</a:t>
            </a:fld>
            <a:r>
              <a:rPr lang="hr-HR" sz="1600" dirty="0"/>
              <a:t>/23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DD04474-A0D2-479B-B590-3B2CB4805ECB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AEF182FF-06BA-4368-8FF9-B9D9D7FECF9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1D5587CB-A9FD-4EAE-A2FB-58A15CE5F096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0" name="Strelica: ševron 9">
              <a:extLst>
                <a:ext uri="{FF2B5EF4-FFF2-40B4-BE49-F238E27FC236}">
                  <a16:creationId xmlns:a16="http://schemas.microsoft.com/office/drawing/2014/main" id="{ADAA429B-9A27-4E5E-A18C-A5E881B6E8EE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618061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EA0A12A-CFB0-4011-83DD-EBD6974E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86404" cy="1450757"/>
          </a:xfrm>
        </p:spPr>
        <p:txBody>
          <a:bodyPr/>
          <a:lstStyle/>
          <a:p>
            <a:r>
              <a:rPr lang="hr-HR" dirty="0"/>
              <a:t>Rezultati – usporedba načina učenja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457047BF-D9D5-4BBA-95FA-AAA2EA3E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17</a:t>
            </a:fld>
            <a:r>
              <a:rPr lang="hr-HR" sz="1600" dirty="0"/>
              <a:t>/23</a:t>
            </a:r>
          </a:p>
        </p:txBody>
      </p:sp>
      <p:graphicFrame>
        <p:nvGraphicFramePr>
          <p:cNvPr id="5" name="Rezervirano mjesto sadržaja 5">
            <a:extLst>
              <a:ext uri="{FF2B5EF4-FFF2-40B4-BE49-F238E27FC236}">
                <a16:creationId xmlns:a16="http://schemas.microsoft.com/office/drawing/2014/main" id="{827649A4-BDFD-4A65-89AC-AB69F01758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9580475"/>
              </p:ext>
            </p:extLst>
          </p:nvPr>
        </p:nvGraphicFramePr>
        <p:xfrm>
          <a:off x="857852" y="2484281"/>
          <a:ext cx="7428297" cy="2446746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076491">
                  <a:extLst>
                    <a:ext uri="{9D8B030D-6E8A-4147-A177-3AD203B41FA5}">
                      <a16:colId xmlns:a16="http://schemas.microsoft.com/office/drawing/2014/main" val="691226032"/>
                    </a:ext>
                  </a:extLst>
                </a:gridCol>
                <a:gridCol w="1783607">
                  <a:extLst>
                    <a:ext uri="{9D8B030D-6E8A-4147-A177-3AD203B41FA5}">
                      <a16:colId xmlns:a16="http://schemas.microsoft.com/office/drawing/2014/main" val="3534731305"/>
                    </a:ext>
                  </a:extLst>
                </a:gridCol>
                <a:gridCol w="1783607">
                  <a:extLst>
                    <a:ext uri="{9D8B030D-6E8A-4147-A177-3AD203B41FA5}">
                      <a16:colId xmlns:a16="http://schemas.microsoft.com/office/drawing/2014/main" val="131524698"/>
                    </a:ext>
                  </a:extLst>
                </a:gridCol>
                <a:gridCol w="1784592">
                  <a:extLst>
                    <a:ext uri="{9D8B030D-6E8A-4147-A177-3AD203B41FA5}">
                      <a16:colId xmlns:a16="http://schemas.microsoft.com/office/drawing/2014/main" val="159599003"/>
                    </a:ext>
                  </a:extLst>
                </a:gridCol>
              </a:tblGrid>
              <a:tr h="42254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Naziv modela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AUC ROC (1)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AUC ROC (2)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AUC ROC (3)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extLst>
                  <a:ext uri="{0D108BD9-81ED-4DB2-BD59-A6C34878D82A}">
                    <a16:rowId xmlns:a16="http://schemas.microsoft.com/office/drawing/2014/main" val="3881817649"/>
                  </a:ext>
                </a:extLst>
              </a:tr>
              <a:tr h="50650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AlexNet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0.8662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0.9048</a:t>
                      </a:r>
                      <a:endParaRPr lang="hr-HR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395" marR="63395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0.8496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extLst>
                  <a:ext uri="{0D108BD9-81ED-4DB2-BD59-A6C34878D82A}">
                    <a16:rowId xmlns:a16="http://schemas.microsoft.com/office/drawing/2014/main" val="1207299289"/>
                  </a:ext>
                </a:extLst>
              </a:tr>
              <a:tr h="50559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ResNet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0.9042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0.9295</a:t>
                      </a:r>
                      <a:endParaRPr lang="hr-HR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395" marR="63395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0.8637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extLst>
                  <a:ext uri="{0D108BD9-81ED-4DB2-BD59-A6C34878D82A}">
                    <a16:rowId xmlns:a16="http://schemas.microsoft.com/office/drawing/2014/main" val="2471964143"/>
                  </a:ext>
                </a:extLst>
              </a:tr>
              <a:tr h="50650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DenseNet</a:t>
                      </a:r>
                      <a:endParaRPr lang="hr-HR" sz="24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0.8788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0.9409</a:t>
                      </a:r>
                      <a:endParaRPr lang="hr-HR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395" marR="63395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0.8874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extLst>
                  <a:ext uri="{0D108BD9-81ED-4DB2-BD59-A6C34878D82A}">
                    <a16:rowId xmlns:a16="http://schemas.microsoft.com/office/drawing/2014/main" val="1242855335"/>
                  </a:ext>
                </a:extLst>
              </a:tr>
              <a:tr h="50559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Inception-v3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-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0.9489</a:t>
                      </a:r>
                      <a:endParaRPr lang="hr-HR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395" marR="63395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0.9022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extLst>
                  <a:ext uri="{0D108BD9-81ED-4DB2-BD59-A6C34878D82A}">
                    <a16:rowId xmlns:a16="http://schemas.microsoft.com/office/drawing/2014/main" val="843661959"/>
                  </a:ext>
                </a:extLst>
              </a:tr>
            </a:tbl>
          </a:graphicData>
        </a:graphic>
      </p:graphicFrame>
      <p:grpSp>
        <p:nvGrpSpPr>
          <p:cNvPr id="6" name="Grupa 5">
            <a:extLst>
              <a:ext uri="{FF2B5EF4-FFF2-40B4-BE49-F238E27FC236}">
                <a16:creationId xmlns:a16="http://schemas.microsoft.com/office/drawing/2014/main" id="{45C60F1D-C73C-4BE9-8199-7BE1C55CB15D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11264B9D-F34B-4CE2-AB15-35E3A954E83D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99BE51A6-2205-4209-83FF-0824AA9146E4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7F9D6839-6B30-4D51-AA3C-F90F41B6A0FD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  <p:sp>
        <p:nvSpPr>
          <p:cNvPr id="3" name="TekstniOkvir 2">
            <a:extLst>
              <a:ext uri="{FF2B5EF4-FFF2-40B4-BE49-F238E27FC236}">
                <a16:creationId xmlns:a16="http://schemas.microsoft.com/office/drawing/2014/main" id="{44CF347F-CCC9-4756-95FC-537DC2DF4CFD}"/>
              </a:ext>
            </a:extLst>
          </p:cNvPr>
          <p:cNvSpPr txBox="1"/>
          <p:nvPr/>
        </p:nvSpPr>
        <p:spPr>
          <a:xfrm>
            <a:off x="4677777" y="5059680"/>
            <a:ext cx="4466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dirty="0"/>
              <a:t>(1) učenje nakon nasumične inicijalizacije</a:t>
            </a:r>
          </a:p>
          <a:p>
            <a:r>
              <a:rPr lang="hr-HR" sz="2000" dirty="0"/>
              <a:t>(2) prijenos značajki - svi slojevi</a:t>
            </a:r>
          </a:p>
          <a:p>
            <a:r>
              <a:rPr lang="hr-HR" sz="2000" dirty="0"/>
              <a:t>(3) prijenos značajki - zadnji sloj</a:t>
            </a:r>
          </a:p>
        </p:txBody>
      </p:sp>
    </p:spTree>
    <p:extLst>
      <p:ext uri="{BB962C8B-B14F-4D97-AF65-F5344CB8AC3E}">
        <p14:creationId xmlns:p14="http://schemas.microsoft.com/office/powerpoint/2010/main" val="2620693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EA0A12A-CFB0-4011-83DD-EBD6974E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 - transformacije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457047BF-D9D5-4BBA-95FA-AAA2EA3E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18</a:t>
            </a:fld>
            <a:r>
              <a:rPr lang="hr-HR" sz="1600" dirty="0"/>
              <a:t>/23</a:t>
            </a:r>
          </a:p>
        </p:txBody>
      </p:sp>
      <p:graphicFrame>
        <p:nvGraphicFramePr>
          <p:cNvPr id="5" name="Tablica 4">
            <a:extLst>
              <a:ext uri="{FF2B5EF4-FFF2-40B4-BE49-F238E27FC236}">
                <a16:creationId xmlns:a16="http://schemas.microsoft.com/office/drawing/2014/main" id="{3F594FC6-85EA-46D7-A070-CB1AA1C9B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324575"/>
              </p:ext>
            </p:extLst>
          </p:nvPr>
        </p:nvGraphicFramePr>
        <p:xfrm>
          <a:off x="914400" y="1973796"/>
          <a:ext cx="7452360" cy="3733983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1559748166"/>
                    </a:ext>
                  </a:extLst>
                </a:gridCol>
                <a:gridCol w="1531620">
                  <a:extLst>
                    <a:ext uri="{9D8B030D-6E8A-4147-A177-3AD203B41FA5}">
                      <a16:colId xmlns:a16="http://schemas.microsoft.com/office/drawing/2014/main" val="3747506279"/>
                    </a:ext>
                  </a:extLst>
                </a:gridCol>
                <a:gridCol w="1531620">
                  <a:extLst>
                    <a:ext uri="{9D8B030D-6E8A-4147-A177-3AD203B41FA5}">
                      <a16:colId xmlns:a16="http://schemas.microsoft.com/office/drawing/2014/main" val="929245146"/>
                    </a:ext>
                  </a:extLst>
                </a:gridCol>
                <a:gridCol w="1531620">
                  <a:extLst>
                    <a:ext uri="{9D8B030D-6E8A-4147-A177-3AD203B41FA5}">
                      <a16:colId xmlns:a16="http://schemas.microsoft.com/office/drawing/2014/main" val="1724675020"/>
                    </a:ext>
                  </a:extLst>
                </a:gridCol>
              </a:tblGrid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Transformacija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Točnost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>
                          <a:effectLst/>
                        </a:rPr>
                        <a:t>Mjera F1</a:t>
                      </a:r>
                      <a:endParaRPr lang="hr-HR" sz="20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>
                          <a:effectLst/>
                        </a:rPr>
                        <a:t>AUC ROC</a:t>
                      </a:r>
                      <a:endParaRPr lang="hr-HR" sz="20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97483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Bez transformacija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0.8670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0.8522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0.9409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94406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Rotacija slike [-180°, 180°] 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0.8447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0.8266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0.9110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A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524147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Rotacija slike [-5°, 5°]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0.8719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0.8619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0.9407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4519242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Vertikalno zrcaljenje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0.8881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0.8816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0.9563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272695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Horizontalno zrcaljenje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0.8766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0.8701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0.9419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1259630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Promjena nijanse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0.8704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0.8577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0.9473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9755929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Promjena zasićenja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0.8566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0.8425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0.9271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A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028155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Promjena svjetline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0.8669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0.8549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0.9346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2797085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Promjena kontrasta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0.8714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0.8637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0.9425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9777265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Kombinacija 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0.8867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0.8798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0.9589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820353"/>
                  </a:ext>
                </a:extLst>
              </a:tr>
            </a:tbl>
          </a:graphicData>
        </a:graphic>
      </p:graphicFrame>
      <p:grpSp>
        <p:nvGrpSpPr>
          <p:cNvPr id="6" name="Grupa 5">
            <a:extLst>
              <a:ext uri="{FF2B5EF4-FFF2-40B4-BE49-F238E27FC236}">
                <a16:creationId xmlns:a16="http://schemas.microsoft.com/office/drawing/2014/main" id="{28195D95-5462-4B9E-9764-6C6842298F3B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CDF39657-95EC-47ED-ACFB-F32B6ADE40BA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CE7988C7-ECD2-4849-8FF3-E622A2D40A67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B34713DF-8FE6-45AE-85A1-F03C05FC89D4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1593807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 1/2</a:t>
            </a:r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822958" y="1845734"/>
            <a:ext cx="8089393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Uspoređeni su različiti modeli za klasifikaciju histopatoloških snimaka limfnih čvorova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200" dirty="0"/>
              <a:t>AlexNet, ResNet, DenseNet, Inception-v3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b="1" dirty="0"/>
              <a:t>Učenje prijenosom značajki </a:t>
            </a:r>
            <a:r>
              <a:rPr lang="hr-HR" sz="2400" dirty="0"/>
              <a:t>sa skupa podataka ImageNet i </a:t>
            </a:r>
            <a:r>
              <a:rPr lang="hr-HR" sz="2400" b="1" dirty="0"/>
              <a:t>učenje čitavog modela </a:t>
            </a:r>
            <a:r>
              <a:rPr lang="hr-HR" sz="2400" dirty="0"/>
              <a:t>se pokazalo najbolje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Model s najboljim rezultatima </a:t>
            </a:r>
            <a:r>
              <a:rPr lang="hr-HR" sz="2400" b="1" dirty="0"/>
              <a:t>Inception-v3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Ispitan je utjecaj transformacija za proširivanje skupa podataka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200" b="1" dirty="0"/>
              <a:t>Najbolji</a:t>
            </a:r>
            <a:r>
              <a:rPr lang="hr-HR" sz="2200" dirty="0"/>
              <a:t> rezultat: </a:t>
            </a:r>
            <a:r>
              <a:rPr lang="hr-HR" sz="2200" b="1" dirty="0"/>
              <a:t>vertikalno zrcaljenje</a:t>
            </a:r>
            <a:r>
              <a:rPr lang="hr-HR" sz="2200" dirty="0"/>
              <a:t>, </a:t>
            </a:r>
            <a:r>
              <a:rPr lang="hr-HR" sz="2200" b="1" dirty="0"/>
              <a:t>kombinacija</a:t>
            </a:r>
            <a:r>
              <a:rPr lang="hr-HR" sz="2200" dirty="0"/>
              <a:t> transformacija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200" b="1" dirty="0"/>
              <a:t>Negativan</a:t>
            </a:r>
            <a:r>
              <a:rPr lang="hr-HR" sz="2200" dirty="0"/>
              <a:t> rezultat: promjena </a:t>
            </a:r>
            <a:r>
              <a:rPr lang="hr-HR" sz="2200" b="1" dirty="0"/>
              <a:t>zasićenja</a:t>
            </a:r>
            <a:r>
              <a:rPr lang="hr-HR" sz="2200" dirty="0"/>
              <a:t>, </a:t>
            </a:r>
            <a:r>
              <a:rPr lang="hr-HR" sz="2200" b="1" dirty="0"/>
              <a:t>velika rotacija</a:t>
            </a:r>
          </a:p>
          <a:p>
            <a:pPr>
              <a:buFont typeface="Wingdings" panose="05000000000000000000" pitchFamily="2" charset="2"/>
              <a:buChar char="§"/>
            </a:pPr>
            <a:endParaRPr lang="hr-HR" sz="2400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19</a:t>
            </a:fld>
            <a:r>
              <a:rPr lang="hr-HR" sz="1600" dirty="0"/>
              <a:t>/23</a:t>
            </a:r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194CF0E2-C1B9-4608-8F4A-86B1C09EC684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6" name="Strelica: ševron 5">
              <a:extLst>
                <a:ext uri="{FF2B5EF4-FFF2-40B4-BE49-F238E27FC236}">
                  <a16:creationId xmlns:a16="http://schemas.microsoft.com/office/drawing/2014/main" id="{40B758B2-F05C-4A72-A4E6-48D4F9AA5EE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46694F03-5EFD-438E-A9B0-032A1F78C52A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A80E9F4C-D863-4DA5-A1FA-16BDA3CBB266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799588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Sadržaj</a:t>
            </a:r>
          </a:p>
        </p:txBody>
      </p:sp>
      <p:graphicFrame>
        <p:nvGraphicFramePr>
          <p:cNvPr id="5" name="Rezervirano mjesto sadržaja 4">
            <a:extLst>
              <a:ext uri="{FF2B5EF4-FFF2-40B4-BE49-F238E27FC236}">
                <a16:creationId xmlns:a16="http://schemas.microsoft.com/office/drawing/2014/main" id="{A54AB733-4401-4748-83A7-A1D2CDCAF9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8000346"/>
              </p:ext>
            </p:extLst>
          </p:nvPr>
        </p:nvGraphicFramePr>
        <p:xfrm>
          <a:off x="865563" y="1942515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2</a:t>
            </a:fld>
            <a:r>
              <a:rPr lang="hr-HR" sz="1600" dirty="0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542112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27BD7AA-0DEA-4C5D-8D00-CE2696AB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 2/2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2C67B4B-3395-4900-AE3E-29C007582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Nastavak rada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000" dirty="0"/>
              <a:t>Vrednovanje modela na snimkama snimanim metodom WSI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000" dirty="0"/>
              <a:t>Istraživanje primjene metoda interpretabilnosti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C61189DC-A3A5-4ADB-BA83-698450FA7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20</a:t>
            </a:fld>
            <a:r>
              <a:rPr lang="hr-HR" sz="1600" dirty="0"/>
              <a:t>/23</a:t>
            </a:r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130D1DDE-97DC-4DB4-A34F-6CB070ADCD90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6" name="Strelica: ševron 5">
              <a:extLst>
                <a:ext uri="{FF2B5EF4-FFF2-40B4-BE49-F238E27FC236}">
                  <a16:creationId xmlns:a16="http://schemas.microsoft.com/office/drawing/2014/main" id="{41EC7615-007C-40A3-8915-E61B55C5D7E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65C3FB07-6331-4F86-BFC2-7915CFA9A0AE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27BD8106-C23F-4277-B4E9-60D0EA900D38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691339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Literatura 1/2</a:t>
            </a:r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1756" y="1737361"/>
            <a:ext cx="8830643" cy="4576812"/>
          </a:xfrm>
        </p:spPr>
        <p:txBody>
          <a:bodyPr>
            <a:normAutofit/>
          </a:bodyPr>
          <a:lstStyle/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050" dirty="0"/>
              <a:t>D</a:t>
            </a:r>
            <a:r>
              <a:rPr lang="hr-HR" sz="1200" dirty="0"/>
              <a:t>. </a:t>
            </a:r>
            <a:r>
              <a:rPr lang="hr-HR" sz="1200" dirty="0" err="1"/>
              <a:t>Komura</a:t>
            </a:r>
            <a:r>
              <a:rPr lang="hr-HR" sz="1200" dirty="0"/>
              <a:t> i S. </a:t>
            </a:r>
            <a:r>
              <a:rPr lang="hr-HR" sz="1200" dirty="0" err="1"/>
              <a:t>Ishikawa</a:t>
            </a:r>
            <a:r>
              <a:rPr lang="hr-HR" sz="1200" dirty="0"/>
              <a:t>, "</a:t>
            </a:r>
            <a:r>
              <a:rPr lang="hr-HR" sz="1200" dirty="0" err="1"/>
              <a:t>Machine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 </a:t>
            </a:r>
            <a:r>
              <a:rPr lang="hr-HR" sz="1200" dirty="0" err="1"/>
              <a:t>Methods</a:t>
            </a:r>
            <a:r>
              <a:rPr lang="hr-HR" sz="1200" dirty="0"/>
              <a:t> for </a:t>
            </a:r>
            <a:r>
              <a:rPr lang="hr-HR" sz="1200" dirty="0" err="1"/>
              <a:t>Histopathological</a:t>
            </a:r>
            <a:r>
              <a:rPr lang="hr-HR" sz="1200" dirty="0"/>
              <a:t>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Analysis</a:t>
            </a:r>
            <a:r>
              <a:rPr lang="hr-HR" sz="1200" dirty="0"/>
              <a:t>", </a:t>
            </a:r>
            <a:r>
              <a:rPr lang="hr-HR" sz="1200" dirty="0" err="1"/>
              <a:t>Computational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Structural</a:t>
            </a:r>
            <a:r>
              <a:rPr lang="hr-HR" sz="1200" dirty="0"/>
              <a:t> </a:t>
            </a:r>
            <a:r>
              <a:rPr lang="hr-HR" sz="1200" dirty="0" err="1"/>
              <a:t>Biotechnology</a:t>
            </a:r>
            <a:r>
              <a:rPr lang="hr-HR" sz="1200" dirty="0"/>
              <a:t> Journal, vol. 16, </a:t>
            </a:r>
            <a:r>
              <a:rPr lang="hr-HR" sz="1200" dirty="0" err="1"/>
              <a:t>pp</a:t>
            </a:r>
            <a:r>
              <a:rPr lang="hr-HR" sz="1200" dirty="0"/>
              <a:t>. 34-42, 2018.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G. </a:t>
            </a:r>
            <a:r>
              <a:rPr lang="hr-HR" sz="1200" dirty="0" err="1"/>
              <a:t>Litjens</a:t>
            </a:r>
            <a:r>
              <a:rPr lang="hr-HR" sz="1200" dirty="0"/>
              <a:t>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"A </a:t>
            </a:r>
            <a:r>
              <a:rPr lang="hr-HR" sz="1200" dirty="0" err="1"/>
              <a:t>survey</a:t>
            </a:r>
            <a:r>
              <a:rPr lang="hr-HR" sz="1200" dirty="0"/>
              <a:t> on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 </a:t>
            </a:r>
            <a:r>
              <a:rPr lang="hr-HR" sz="1200" dirty="0" err="1"/>
              <a:t>in</a:t>
            </a:r>
            <a:r>
              <a:rPr lang="hr-HR" sz="1200" dirty="0"/>
              <a:t>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analysis</a:t>
            </a:r>
            <a:r>
              <a:rPr lang="hr-HR" sz="1200" dirty="0"/>
              <a:t>",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Analysis</a:t>
            </a:r>
            <a:r>
              <a:rPr lang="hr-HR" sz="1200" dirty="0"/>
              <a:t>, vol. 42, </a:t>
            </a:r>
            <a:r>
              <a:rPr lang="hr-HR" sz="1200" dirty="0" err="1"/>
              <a:t>pp</a:t>
            </a:r>
            <a:r>
              <a:rPr lang="hr-HR" sz="1200" dirty="0"/>
              <a:t>. 60-88, 2017.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B. </a:t>
            </a:r>
            <a:r>
              <a:rPr lang="hr-HR" sz="1200" dirty="0" err="1"/>
              <a:t>Sahiner</a:t>
            </a:r>
            <a:r>
              <a:rPr lang="hr-HR" sz="1200" dirty="0"/>
              <a:t>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 </a:t>
            </a:r>
            <a:r>
              <a:rPr lang="hr-HR" sz="1200" dirty="0" err="1"/>
              <a:t>in</a:t>
            </a:r>
            <a:r>
              <a:rPr lang="hr-HR" sz="1200" dirty="0"/>
              <a:t>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imaging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radiation</a:t>
            </a:r>
            <a:r>
              <a:rPr lang="hr-HR" sz="1200" dirty="0"/>
              <a:t> </a:t>
            </a:r>
            <a:r>
              <a:rPr lang="hr-HR" sz="1200" dirty="0" err="1"/>
              <a:t>therapy</a:t>
            </a:r>
            <a:r>
              <a:rPr lang="hr-HR" sz="1200" dirty="0"/>
              <a:t>",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Physics</a:t>
            </a:r>
            <a:r>
              <a:rPr lang="hr-HR" sz="1200" dirty="0"/>
              <a:t>, vol. 46, no. 1, </a:t>
            </a:r>
            <a:r>
              <a:rPr lang="hr-HR" sz="1200" dirty="0" err="1"/>
              <a:t>pp</a:t>
            </a:r>
            <a:r>
              <a:rPr lang="hr-HR" sz="1200" dirty="0"/>
              <a:t>. e1-e36, 2018.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G. </a:t>
            </a:r>
            <a:r>
              <a:rPr lang="hr-HR" sz="1200" dirty="0" err="1"/>
              <a:t>Litjens</a:t>
            </a:r>
            <a:r>
              <a:rPr lang="hr-HR" sz="1200" dirty="0"/>
              <a:t>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"1399 H&amp;E-</a:t>
            </a:r>
            <a:r>
              <a:rPr lang="hr-HR" sz="1200" dirty="0" err="1"/>
              <a:t>stained</a:t>
            </a:r>
            <a:r>
              <a:rPr lang="hr-HR" sz="1200" dirty="0"/>
              <a:t> </a:t>
            </a:r>
            <a:r>
              <a:rPr lang="hr-HR" sz="1200" dirty="0" err="1"/>
              <a:t>sentinel</a:t>
            </a:r>
            <a:r>
              <a:rPr lang="hr-HR" sz="1200" dirty="0"/>
              <a:t> </a:t>
            </a:r>
            <a:r>
              <a:rPr lang="hr-HR" sz="1200" dirty="0" err="1"/>
              <a:t>lymph</a:t>
            </a:r>
            <a:r>
              <a:rPr lang="hr-HR" sz="1200" dirty="0"/>
              <a:t> </a:t>
            </a:r>
            <a:r>
              <a:rPr lang="hr-HR" sz="1200" dirty="0" err="1"/>
              <a:t>node</a:t>
            </a:r>
            <a:r>
              <a:rPr lang="hr-HR" sz="1200" dirty="0"/>
              <a:t> </a:t>
            </a:r>
            <a:r>
              <a:rPr lang="hr-HR" sz="1200" dirty="0" err="1"/>
              <a:t>sections</a:t>
            </a:r>
            <a:r>
              <a:rPr lang="hr-HR" sz="1200" dirty="0"/>
              <a:t>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breast</a:t>
            </a:r>
            <a:r>
              <a:rPr lang="hr-HR" sz="1200" dirty="0"/>
              <a:t> </a:t>
            </a:r>
            <a:r>
              <a:rPr lang="hr-HR" sz="1200" dirty="0" err="1"/>
              <a:t>cancer</a:t>
            </a:r>
            <a:r>
              <a:rPr lang="hr-HR" sz="1200" dirty="0"/>
              <a:t> </a:t>
            </a:r>
            <a:r>
              <a:rPr lang="hr-HR" sz="1200" dirty="0" err="1"/>
              <a:t>patients</a:t>
            </a:r>
            <a:r>
              <a:rPr lang="hr-HR" sz="1200" dirty="0"/>
              <a:t>: </a:t>
            </a:r>
            <a:r>
              <a:rPr lang="hr-HR" sz="1200" dirty="0" err="1"/>
              <a:t>the</a:t>
            </a:r>
            <a:r>
              <a:rPr lang="hr-HR" sz="1200" dirty="0"/>
              <a:t> CAMELYON </a:t>
            </a:r>
            <a:r>
              <a:rPr lang="hr-HR" sz="1200" dirty="0" err="1"/>
              <a:t>dataset</a:t>
            </a:r>
            <a:r>
              <a:rPr lang="hr-HR" sz="1200" dirty="0"/>
              <a:t>", GigaScience, vol. 7, no. 6, 2018.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B. Veeling, J. Linmans, J. Winkens, T. Cohen i M. </a:t>
            </a:r>
            <a:r>
              <a:rPr lang="hr-HR" sz="1200" dirty="0" err="1"/>
              <a:t>Welling</a:t>
            </a:r>
            <a:r>
              <a:rPr lang="hr-HR" sz="1200" dirty="0"/>
              <a:t>, "</a:t>
            </a:r>
            <a:r>
              <a:rPr lang="hr-HR" sz="1200" dirty="0" err="1"/>
              <a:t>Rotation</a:t>
            </a:r>
            <a:r>
              <a:rPr lang="hr-HR" sz="1200" dirty="0"/>
              <a:t> </a:t>
            </a:r>
            <a:r>
              <a:rPr lang="hr-HR" sz="1200" dirty="0" err="1"/>
              <a:t>Equivariant</a:t>
            </a:r>
            <a:r>
              <a:rPr lang="hr-HR" sz="1200" dirty="0"/>
              <a:t> </a:t>
            </a:r>
            <a:r>
              <a:rPr lang="hr-HR" sz="1200" dirty="0" err="1"/>
              <a:t>CNNs</a:t>
            </a:r>
            <a:r>
              <a:rPr lang="hr-HR" sz="1200" dirty="0"/>
              <a:t> for Digital </a:t>
            </a:r>
            <a:r>
              <a:rPr lang="hr-HR" sz="1200" dirty="0" err="1"/>
              <a:t>Pathology</a:t>
            </a:r>
            <a:r>
              <a:rPr lang="hr-HR" sz="1200" dirty="0"/>
              <a:t>",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Computing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Computer </a:t>
            </a:r>
            <a:r>
              <a:rPr lang="hr-HR" sz="1200" dirty="0" err="1"/>
              <a:t>Assisted</a:t>
            </a:r>
            <a:r>
              <a:rPr lang="hr-HR" sz="1200" dirty="0"/>
              <a:t> </a:t>
            </a:r>
            <a:r>
              <a:rPr lang="hr-HR" sz="1200" dirty="0" err="1"/>
              <a:t>Intervention</a:t>
            </a:r>
            <a:r>
              <a:rPr lang="hr-HR" sz="1200" dirty="0"/>
              <a:t> – MICCAI 2018, </a:t>
            </a:r>
            <a:r>
              <a:rPr lang="hr-HR" sz="1200" dirty="0" err="1"/>
              <a:t>pp</a:t>
            </a:r>
            <a:r>
              <a:rPr lang="hr-HR" sz="1200" dirty="0"/>
              <a:t>. 210-218, 2018.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B. </a:t>
            </a:r>
            <a:r>
              <a:rPr lang="hr-HR" sz="1200" dirty="0" err="1"/>
              <a:t>Ehteshami</a:t>
            </a:r>
            <a:r>
              <a:rPr lang="hr-HR" sz="1200" dirty="0"/>
              <a:t> </a:t>
            </a:r>
            <a:r>
              <a:rPr lang="hr-HR" sz="1200" dirty="0" err="1"/>
              <a:t>Bejnordi</a:t>
            </a:r>
            <a:r>
              <a:rPr lang="hr-HR" sz="1200" dirty="0"/>
              <a:t>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</a:t>
            </a:r>
            <a:r>
              <a:rPr lang="hr-HR" sz="1200" dirty="0" err="1"/>
              <a:t>Diagnostic</a:t>
            </a:r>
            <a:r>
              <a:rPr lang="hr-HR" sz="1200" dirty="0"/>
              <a:t> </a:t>
            </a:r>
            <a:r>
              <a:rPr lang="hr-HR" sz="1200" dirty="0" err="1"/>
              <a:t>Assessment</a:t>
            </a:r>
            <a:r>
              <a:rPr lang="hr-HR" sz="1200" dirty="0"/>
              <a:t>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 </a:t>
            </a:r>
            <a:r>
              <a:rPr lang="hr-HR" sz="1200" dirty="0" err="1"/>
              <a:t>Algorithms</a:t>
            </a:r>
            <a:r>
              <a:rPr lang="hr-HR" sz="1200" dirty="0"/>
              <a:t> for </a:t>
            </a:r>
            <a:r>
              <a:rPr lang="hr-HR" sz="1200" dirty="0" err="1"/>
              <a:t>Detection</a:t>
            </a:r>
            <a:r>
              <a:rPr lang="hr-HR" sz="1200" dirty="0"/>
              <a:t>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Lymph</a:t>
            </a:r>
            <a:r>
              <a:rPr lang="hr-HR" sz="1200" dirty="0"/>
              <a:t> </a:t>
            </a:r>
            <a:r>
              <a:rPr lang="hr-HR" sz="1200" dirty="0" err="1"/>
              <a:t>Node</a:t>
            </a:r>
            <a:r>
              <a:rPr lang="hr-HR" sz="1200" dirty="0"/>
              <a:t> </a:t>
            </a:r>
            <a:r>
              <a:rPr lang="hr-HR" sz="1200" dirty="0" err="1"/>
              <a:t>Metastases</a:t>
            </a:r>
            <a:r>
              <a:rPr lang="hr-HR" sz="1200" dirty="0"/>
              <a:t> </a:t>
            </a:r>
            <a:r>
              <a:rPr lang="hr-HR" sz="1200" dirty="0" err="1"/>
              <a:t>in</a:t>
            </a:r>
            <a:r>
              <a:rPr lang="hr-HR" sz="1200" dirty="0"/>
              <a:t> </a:t>
            </a:r>
            <a:r>
              <a:rPr lang="hr-HR" sz="1200" dirty="0" err="1"/>
              <a:t>Women</a:t>
            </a:r>
            <a:r>
              <a:rPr lang="hr-HR" sz="1200" dirty="0"/>
              <a:t> </a:t>
            </a:r>
            <a:r>
              <a:rPr lang="hr-HR" sz="1200" dirty="0" err="1"/>
              <a:t>with</a:t>
            </a:r>
            <a:r>
              <a:rPr lang="hr-HR" sz="1200" dirty="0"/>
              <a:t> </a:t>
            </a:r>
            <a:r>
              <a:rPr lang="hr-HR" sz="1200" dirty="0" err="1"/>
              <a:t>Breast</a:t>
            </a:r>
            <a:r>
              <a:rPr lang="hr-HR" sz="1200" dirty="0"/>
              <a:t> </a:t>
            </a:r>
            <a:r>
              <a:rPr lang="hr-HR" sz="1200" dirty="0" err="1"/>
              <a:t>Cancer</a:t>
            </a:r>
            <a:r>
              <a:rPr lang="hr-HR" sz="1200" dirty="0"/>
              <a:t>", JAMA - Journal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the</a:t>
            </a:r>
            <a:r>
              <a:rPr lang="hr-HR" sz="1200" dirty="0"/>
              <a:t> American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Association</a:t>
            </a:r>
            <a:r>
              <a:rPr lang="hr-HR" sz="1200" dirty="0"/>
              <a:t>, vol. 318, no. 22, </a:t>
            </a:r>
            <a:r>
              <a:rPr lang="hr-HR" sz="1200" dirty="0" err="1"/>
              <a:t>pp</a:t>
            </a:r>
            <a:r>
              <a:rPr lang="hr-HR" sz="1200" dirty="0"/>
              <a:t>. 2199-2210, 2017. 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K. He, X. </a:t>
            </a:r>
            <a:r>
              <a:rPr lang="hr-HR" sz="1200" dirty="0" err="1"/>
              <a:t>Zhang</a:t>
            </a:r>
            <a:r>
              <a:rPr lang="hr-HR" sz="1200" dirty="0"/>
              <a:t>, S. </a:t>
            </a:r>
            <a:r>
              <a:rPr lang="hr-HR" sz="1200" dirty="0" err="1"/>
              <a:t>Ren</a:t>
            </a:r>
            <a:r>
              <a:rPr lang="hr-HR" sz="1200" dirty="0"/>
              <a:t> i J. Sun, "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Residual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 for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", 2016 IEEE </a:t>
            </a:r>
            <a:r>
              <a:rPr lang="hr-HR" sz="1200" dirty="0" err="1"/>
              <a:t>Conference</a:t>
            </a:r>
            <a:r>
              <a:rPr lang="hr-HR" sz="1200" dirty="0"/>
              <a:t> on Computer </a:t>
            </a:r>
            <a:r>
              <a:rPr lang="hr-HR" sz="1200" dirty="0" err="1"/>
              <a:t>Vision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Pattern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 (CVPR), </a:t>
            </a:r>
            <a:r>
              <a:rPr lang="hr-HR" sz="1200" dirty="0" err="1"/>
              <a:t>pp</a:t>
            </a:r>
            <a:r>
              <a:rPr lang="hr-HR" sz="1200" dirty="0"/>
              <a:t>. 770-778, 2016.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M. </a:t>
            </a:r>
            <a:r>
              <a:rPr lang="hr-HR" sz="1200" dirty="0" err="1"/>
              <a:t>Gurcan</a:t>
            </a:r>
            <a:r>
              <a:rPr lang="hr-HR" sz="1200" dirty="0"/>
              <a:t>, L. </a:t>
            </a:r>
            <a:r>
              <a:rPr lang="hr-HR" sz="1200" dirty="0" err="1"/>
              <a:t>Boucheron</a:t>
            </a:r>
            <a:r>
              <a:rPr lang="hr-HR" sz="1200" dirty="0"/>
              <a:t>, A. </a:t>
            </a:r>
            <a:r>
              <a:rPr lang="hr-HR" sz="1200" dirty="0" err="1"/>
              <a:t>Can</a:t>
            </a:r>
            <a:r>
              <a:rPr lang="hr-HR" sz="1200" dirty="0"/>
              <a:t>, A. </a:t>
            </a:r>
            <a:r>
              <a:rPr lang="hr-HR" sz="1200" dirty="0" err="1"/>
              <a:t>Madabhushi</a:t>
            </a:r>
            <a:r>
              <a:rPr lang="hr-HR" sz="1200" dirty="0"/>
              <a:t>, N. </a:t>
            </a:r>
            <a:r>
              <a:rPr lang="hr-HR" sz="1200" dirty="0" err="1"/>
              <a:t>Rajpoot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B. </a:t>
            </a:r>
            <a:r>
              <a:rPr lang="hr-HR" sz="1200" dirty="0" err="1"/>
              <a:t>Yener</a:t>
            </a:r>
            <a:r>
              <a:rPr lang="hr-HR" sz="1200" dirty="0"/>
              <a:t>, "</a:t>
            </a:r>
            <a:r>
              <a:rPr lang="hr-HR" sz="1200" dirty="0" err="1"/>
              <a:t>Histopathological</a:t>
            </a:r>
            <a:r>
              <a:rPr lang="hr-HR" sz="1200" dirty="0"/>
              <a:t>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Analysis</a:t>
            </a:r>
            <a:r>
              <a:rPr lang="hr-HR" sz="1200" dirty="0"/>
              <a:t>: A </a:t>
            </a:r>
            <a:r>
              <a:rPr lang="hr-HR" sz="1200" dirty="0" err="1"/>
              <a:t>Review</a:t>
            </a:r>
            <a:r>
              <a:rPr lang="hr-HR" sz="1200" dirty="0"/>
              <a:t>", IEEE </a:t>
            </a:r>
            <a:r>
              <a:rPr lang="hr-HR" sz="1200" dirty="0" err="1"/>
              <a:t>Reviews</a:t>
            </a:r>
            <a:r>
              <a:rPr lang="hr-HR" sz="1200" dirty="0"/>
              <a:t> </a:t>
            </a:r>
            <a:r>
              <a:rPr lang="hr-HR" sz="1200" dirty="0" err="1"/>
              <a:t>in</a:t>
            </a:r>
            <a:r>
              <a:rPr lang="hr-HR" sz="1200" dirty="0"/>
              <a:t> </a:t>
            </a:r>
            <a:r>
              <a:rPr lang="hr-HR" sz="1200" dirty="0" err="1"/>
              <a:t>Biomedical</a:t>
            </a:r>
            <a:r>
              <a:rPr lang="hr-HR" sz="1200" dirty="0"/>
              <a:t> </a:t>
            </a:r>
            <a:r>
              <a:rPr lang="hr-HR" sz="1200" dirty="0" err="1"/>
              <a:t>Engineering</a:t>
            </a:r>
            <a:r>
              <a:rPr lang="hr-HR" sz="1200" dirty="0"/>
              <a:t>, vol. 2, </a:t>
            </a:r>
            <a:r>
              <a:rPr lang="hr-HR" sz="1200" dirty="0" err="1"/>
              <a:t>pp</a:t>
            </a:r>
            <a:r>
              <a:rPr lang="hr-HR" sz="1200" dirty="0"/>
              <a:t>. 147-171, 2009. 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A. Krizhevsky, I. </a:t>
            </a:r>
            <a:r>
              <a:rPr lang="hr-HR" sz="1200" dirty="0" err="1"/>
              <a:t>Sutskever</a:t>
            </a:r>
            <a:r>
              <a:rPr lang="hr-HR" sz="1200" dirty="0"/>
              <a:t>, G. E. </a:t>
            </a:r>
            <a:r>
              <a:rPr lang="hr-HR" sz="1200" dirty="0" err="1"/>
              <a:t>Hinton</a:t>
            </a:r>
            <a:r>
              <a:rPr lang="hr-HR" sz="1200" dirty="0"/>
              <a:t>, "</a:t>
            </a:r>
            <a:r>
              <a:rPr lang="hr-HR" sz="1200" dirty="0" err="1"/>
              <a:t>Imagenet</a:t>
            </a:r>
            <a:r>
              <a:rPr lang="hr-HR" sz="1200" dirty="0"/>
              <a:t> </a:t>
            </a:r>
            <a:r>
              <a:rPr lang="hr-HR" sz="1200" dirty="0" err="1"/>
              <a:t>classification</a:t>
            </a:r>
            <a:r>
              <a:rPr lang="hr-HR" sz="1200" dirty="0"/>
              <a:t> </a:t>
            </a:r>
            <a:r>
              <a:rPr lang="hr-HR" sz="1200" dirty="0" err="1"/>
              <a:t>with</a:t>
            </a:r>
            <a:r>
              <a:rPr lang="hr-HR" sz="1200" dirty="0"/>
              <a:t>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convolutional</a:t>
            </a:r>
            <a:r>
              <a:rPr lang="hr-HR" sz="1200" dirty="0"/>
              <a:t> </a:t>
            </a:r>
            <a:r>
              <a:rPr lang="hr-HR" sz="1200" dirty="0" err="1"/>
              <a:t>neural</a:t>
            </a:r>
            <a:r>
              <a:rPr lang="hr-HR" sz="1200" dirty="0"/>
              <a:t> </a:t>
            </a:r>
            <a:r>
              <a:rPr lang="hr-HR" sz="1200" dirty="0" err="1"/>
              <a:t>networks</a:t>
            </a:r>
            <a:r>
              <a:rPr lang="hr-HR" sz="1200" dirty="0"/>
              <a:t>", </a:t>
            </a:r>
            <a:r>
              <a:rPr lang="hr-HR" sz="1200" dirty="0" err="1"/>
              <a:t>Advances</a:t>
            </a:r>
            <a:r>
              <a:rPr lang="hr-HR" sz="1200" dirty="0"/>
              <a:t> </a:t>
            </a:r>
            <a:r>
              <a:rPr lang="hr-HR" sz="1200" dirty="0" err="1"/>
              <a:t>in</a:t>
            </a:r>
            <a:r>
              <a:rPr lang="hr-HR" sz="1200" dirty="0"/>
              <a:t> </a:t>
            </a:r>
            <a:r>
              <a:rPr lang="hr-HR" sz="1200" dirty="0" err="1"/>
              <a:t>neural</a:t>
            </a:r>
            <a:r>
              <a:rPr lang="hr-HR" sz="1200" dirty="0"/>
              <a:t> </a:t>
            </a:r>
            <a:r>
              <a:rPr lang="hr-HR" sz="1200" dirty="0" err="1"/>
              <a:t>information</a:t>
            </a:r>
            <a:r>
              <a:rPr lang="hr-HR" sz="1200" dirty="0"/>
              <a:t> processing </a:t>
            </a:r>
            <a:r>
              <a:rPr lang="hr-HR" sz="1200" dirty="0" err="1"/>
              <a:t>systems</a:t>
            </a:r>
            <a:r>
              <a:rPr lang="hr-HR" sz="1200" dirty="0"/>
              <a:t>, </a:t>
            </a:r>
            <a:r>
              <a:rPr lang="hr-HR" sz="1200" dirty="0" err="1"/>
              <a:t>pp</a:t>
            </a:r>
            <a:r>
              <a:rPr lang="hr-HR" sz="1200" dirty="0"/>
              <a:t>. 1097-1105, 2012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A. Krizhevsky, "One </a:t>
            </a:r>
            <a:r>
              <a:rPr lang="hr-HR" sz="1200" dirty="0" err="1"/>
              <a:t>weird</a:t>
            </a:r>
            <a:r>
              <a:rPr lang="hr-HR" sz="1200" dirty="0"/>
              <a:t> </a:t>
            </a:r>
            <a:r>
              <a:rPr lang="hr-HR" sz="1200" dirty="0" err="1"/>
              <a:t>trick</a:t>
            </a:r>
            <a:r>
              <a:rPr lang="hr-HR" sz="1200" dirty="0"/>
              <a:t> for </a:t>
            </a:r>
            <a:r>
              <a:rPr lang="hr-HR" sz="1200" dirty="0" err="1"/>
              <a:t>parallelizing</a:t>
            </a:r>
            <a:r>
              <a:rPr lang="hr-HR" sz="1200" dirty="0"/>
              <a:t> </a:t>
            </a:r>
            <a:r>
              <a:rPr lang="hr-HR" sz="1200" dirty="0" err="1"/>
              <a:t>convolutional</a:t>
            </a:r>
            <a:r>
              <a:rPr lang="hr-HR" sz="1200" dirty="0"/>
              <a:t> </a:t>
            </a:r>
            <a:r>
              <a:rPr lang="hr-HR" sz="1200" dirty="0" err="1"/>
              <a:t>neural</a:t>
            </a:r>
            <a:r>
              <a:rPr lang="hr-HR" sz="1200" dirty="0"/>
              <a:t> </a:t>
            </a:r>
            <a:r>
              <a:rPr lang="hr-HR" sz="1200" dirty="0" err="1"/>
              <a:t>networks</a:t>
            </a:r>
            <a:r>
              <a:rPr lang="hr-HR" sz="1200" dirty="0"/>
              <a:t>", 2014.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S. </a:t>
            </a:r>
            <a:r>
              <a:rPr lang="hr-HR" sz="1200" dirty="0" err="1"/>
              <a:t>Shalev-Shwartz</a:t>
            </a:r>
            <a:r>
              <a:rPr lang="hr-HR" sz="1200" dirty="0"/>
              <a:t>, S. Ben-David, </a:t>
            </a:r>
            <a:r>
              <a:rPr lang="hr-HR" sz="1200" dirty="0" err="1"/>
              <a:t>Understanding</a:t>
            </a:r>
            <a:r>
              <a:rPr lang="hr-HR" sz="1200" dirty="0"/>
              <a:t> </a:t>
            </a:r>
            <a:r>
              <a:rPr lang="hr-HR" sz="1200" dirty="0" err="1"/>
              <a:t>machine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. </a:t>
            </a:r>
            <a:r>
              <a:rPr lang="hr-HR" sz="1200" dirty="0" err="1"/>
              <a:t>Cambridge</a:t>
            </a:r>
            <a:r>
              <a:rPr lang="hr-HR" sz="1200" dirty="0"/>
              <a:t>: </a:t>
            </a:r>
            <a:r>
              <a:rPr lang="hr-HR" sz="1200" dirty="0" err="1"/>
              <a:t>Cambridge</a:t>
            </a:r>
            <a:r>
              <a:rPr lang="hr-HR" sz="1200" dirty="0"/>
              <a:t> University Press, 2014.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N. </a:t>
            </a:r>
            <a:r>
              <a:rPr lang="hr-HR" sz="1200" dirty="0" err="1"/>
              <a:t>Tajbakhsh</a:t>
            </a:r>
            <a:r>
              <a:rPr lang="hr-HR" sz="1200" dirty="0"/>
              <a:t>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</a:t>
            </a:r>
            <a:r>
              <a:rPr lang="hr-HR" sz="1200" dirty="0" err="1"/>
              <a:t>Convolutional</a:t>
            </a:r>
            <a:r>
              <a:rPr lang="hr-HR" sz="1200" dirty="0"/>
              <a:t> </a:t>
            </a:r>
            <a:r>
              <a:rPr lang="hr-HR" sz="1200" dirty="0" err="1"/>
              <a:t>Neural</a:t>
            </a:r>
            <a:r>
              <a:rPr lang="hr-HR" sz="1200" dirty="0"/>
              <a:t> </a:t>
            </a:r>
            <a:r>
              <a:rPr lang="hr-HR" sz="1200" dirty="0" err="1"/>
              <a:t>Networks</a:t>
            </a:r>
            <a:r>
              <a:rPr lang="hr-HR" sz="1200" dirty="0"/>
              <a:t> for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Analysis</a:t>
            </a:r>
            <a:r>
              <a:rPr lang="hr-HR" sz="1200" dirty="0"/>
              <a:t>: </a:t>
            </a:r>
            <a:r>
              <a:rPr lang="hr-HR" sz="1200" dirty="0" err="1"/>
              <a:t>Full</a:t>
            </a:r>
            <a:r>
              <a:rPr lang="hr-HR" sz="1200" dirty="0"/>
              <a:t> Training </a:t>
            </a:r>
            <a:r>
              <a:rPr lang="hr-HR" sz="1200" dirty="0" err="1"/>
              <a:t>or</a:t>
            </a:r>
            <a:r>
              <a:rPr lang="hr-HR" sz="1200" dirty="0"/>
              <a:t> Fine </a:t>
            </a:r>
            <a:r>
              <a:rPr lang="hr-HR" sz="1200" dirty="0" err="1"/>
              <a:t>Tuning</a:t>
            </a:r>
            <a:r>
              <a:rPr lang="hr-HR" sz="1200" dirty="0"/>
              <a:t>?", IEEE </a:t>
            </a:r>
            <a:r>
              <a:rPr lang="hr-HR" sz="1200" dirty="0" err="1"/>
              <a:t>Transactions</a:t>
            </a:r>
            <a:r>
              <a:rPr lang="hr-HR" sz="1200" dirty="0"/>
              <a:t> on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Imaging</a:t>
            </a:r>
            <a:r>
              <a:rPr lang="hr-HR" sz="1200" dirty="0"/>
              <a:t>, vol. 35, no. 5, </a:t>
            </a:r>
            <a:r>
              <a:rPr lang="hr-HR" sz="1200" dirty="0" err="1"/>
              <a:t>pp</a:t>
            </a:r>
            <a:r>
              <a:rPr lang="hr-HR" sz="1200" dirty="0"/>
              <a:t>. 1299-1312, 2016.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A. </a:t>
            </a:r>
            <a:r>
              <a:rPr lang="hr-HR" sz="1200" dirty="0" err="1"/>
              <a:t>Zhang</a:t>
            </a:r>
            <a:r>
              <a:rPr lang="hr-HR" sz="1200" dirty="0"/>
              <a:t>, Z. </a:t>
            </a:r>
            <a:r>
              <a:rPr lang="hr-HR" sz="1200" dirty="0" err="1"/>
              <a:t>Lipton</a:t>
            </a:r>
            <a:r>
              <a:rPr lang="hr-HR" sz="1200" dirty="0"/>
              <a:t>, M. Li, A. Smola, "Dive </a:t>
            </a:r>
            <a:r>
              <a:rPr lang="hr-HR" sz="1200" dirty="0" err="1"/>
              <a:t>into</a:t>
            </a:r>
            <a:r>
              <a:rPr lang="hr-HR" sz="1200" dirty="0"/>
              <a:t>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". University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California</a:t>
            </a:r>
            <a:r>
              <a:rPr lang="hr-HR" sz="1200" dirty="0"/>
              <a:t>, </a:t>
            </a:r>
            <a:r>
              <a:rPr lang="hr-HR" sz="1200" dirty="0" err="1"/>
              <a:t>Berkley</a:t>
            </a:r>
            <a:r>
              <a:rPr lang="hr-HR" sz="1200" dirty="0"/>
              <a:t>, 2019.</a:t>
            </a:r>
            <a:endParaRPr lang="hr-HR" sz="1050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21</a:t>
            </a:fld>
            <a:r>
              <a:rPr lang="hr-HR" sz="1600" dirty="0"/>
              <a:t>/23</a:t>
            </a:r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E8ED126D-AC70-49B2-B521-5B2F87CE9302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6" name="Strelica: ševron 5">
              <a:extLst>
                <a:ext uri="{FF2B5EF4-FFF2-40B4-BE49-F238E27FC236}">
                  <a16:creationId xmlns:a16="http://schemas.microsoft.com/office/drawing/2014/main" id="{65BBDE61-FB4A-4373-AE16-48C38FE4204D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C7E4B97C-A2E7-4AE3-BD2F-470F38A852B0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13A44D3D-D15E-4E78-96BC-7AB1619C05F6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79990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F0EDFAC-EC79-475A-8582-B96F4CD2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Literatura 2/2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3AF0270-95D5-486A-9C3D-2EAAA27D3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1737362"/>
            <a:ext cx="8778240" cy="4596062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D. </a:t>
            </a:r>
            <a:r>
              <a:rPr lang="hr-HR" sz="1200" dirty="0" err="1"/>
              <a:t>Masters</a:t>
            </a:r>
            <a:r>
              <a:rPr lang="hr-HR" sz="1200" dirty="0"/>
              <a:t> i C. </a:t>
            </a:r>
            <a:r>
              <a:rPr lang="hr-HR" sz="1200" dirty="0" err="1"/>
              <a:t>Luschi</a:t>
            </a:r>
            <a:r>
              <a:rPr lang="hr-HR" sz="1200" dirty="0"/>
              <a:t>, "</a:t>
            </a:r>
            <a:r>
              <a:rPr lang="hr-HR" sz="1200" dirty="0" err="1"/>
              <a:t>Revisiting</a:t>
            </a:r>
            <a:r>
              <a:rPr lang="hr-HR" sz="1200" dirty="0"/>
              <a:t> </a:t>
            </a:r>
            <a:r>
              <a:rPr lang="hr-HR" sz="1200" dirty="0" err="1"/>
              <a:t>Small</a:t>
            </a:r>
            <a:r>
              <a:rPr lang="hr-HR" sz="1200" dirty="0"/>
              <a:t> </a:t>
            </a:r>
            <a:r>
              <a:rPr lang="hr-HR" sz="1200" dirty="0" err="1"/>
              <a:t>Batch</a:t>
            </a:r>
            <a:r>
              <a:rPr lang="hr-HR" sz="1200" dirty="0"/>
              <a:t> Training for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Neural</a:t>
            </a:r>
            <a:r>
              <a:rPr lang="hr-HR" sz="1200" dirty="0"/>
              <a:t> </a:t>
            </a:r>
            <a:r>
              <a:rPr lang="hr-HR" sz="1200" dirty="0" err="1"/>
              <a:t>Networks</a:t>
            </a:r>
            <a:r>
              <a:rPr lang="hr-HR" sz="1200" dirty="0"/>
              <a:t>", 2018.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T. </a:t>
            </a:r>
            <a:r>
              <a:rPr lang="hr-HR" sz="1200" dirty="0" err="1"/>
              <a:t>Fawcett</a:t>
            </a:r>
            <a:r>
              <a:rPr lang="hr-HR" sz="1200" dirty="0"/>
              <a:t>, "</a:t>
            </a:r>
            <a:r>
              <a:rPr lang="hr-HR" sz="1200" dirty="0" err="1"/>
              <a:t>An</a:t>
            </a:r>
            <a:r>
              <a:rPr lang="hr-HR" sz="1200" dirty="0"/>
              <a:t> </a:t>
            </a:r>
            <a:r>
              <a:rPr lang="hr-HR" sz="1200" dirty="0" err="1"/>
              <a:t>introduction</a:t>
            </a:r>
            <a:r>
              <a:rPr lang="hr-HR" sz="1200" dirty="0"/>
              <a:t> to ROC </a:t>
            </a:r>
            <a:r>
              <a:rPr lang="hr-HR" sz="1200" dirty="0" err="1"/>
              <a:t>analysis</a:t>
            </a:r>
            <a:r>
              <a:rPr lang="hr-HR" sz="1200" dirty="0"/>
              <a:t>", </a:t>
            </a:r>
            <a:r>
              <a:rPr lang="hr-HR" sz="1200" dirty="0" err="1"/>
              <a:t>Pattern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 </a:t>
            </a:r>
            <a:r>
              <a:rPr lang="hr-HR" sz="1200" dirty="0" err="1"/>
              <a:t>Letters</a:t>
            </a:r>
            <a:r>
              <a:rPr lang="hr-HR" sz="1200" dirty="0"/>
              <a:t>, vol. 27, no. 8, </a:t>
            </a:r>
            <a:r>
              <a:rPr lang="hr-HR" sz="1200" dirty="0" err="1"/>
              <a:t>pp</a:t>
            </a:r>
            <a:r>
              <a:rPr lang="hr-HR" sz="1200" dirty="0"/>
              <a:t>. 861-874, 2006.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K. He, X. </a:t>
            </a:r>
            <a:r>
              <a:rPr lang="hr-HR" sz="1200" dirty="0" err="1"/>
              <a:t>Zhang</a:t>
            </a:r>
            <a:r>
              <a:rPr lang="hr-HR" sz="1200" dirty="0"/>
              <a:t>, S. </a:t>
            </a:r>
            <a:r>
              <a:rPr lang="hr-HR" sz="1200" dirty="0" err="1"/>
              <a:t>Ren</a:t>
            </a:r>
            <a:r>
              <a:rPr lang="hr-HR" sz="1200" dirty="0"/>
              <a:t> i J. Sun, "</a:t>
            </a:r>
            <a:r>
              <a:rPr lang="hr-HR" sz="1200" dirty="0" err="1"/>
              <a:t>Delving</a:t>
            </a:r>
            <a:r>
              <a:rPr lang="hr-HR" sz="1200" dirty="0"/>
              <a:t>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into</a:t>
            </a:r>
            <a:r>
              <a:rPr lang="hr-HR" sz="1200" dirty="0"/>
              <a:t> </a:t>
            </a:r>
            <a:r>
              <a:rPr lang="hr-HR" sz="1200" dirty="0" err="1"/>
              <a:t>Rectifiers</a:t>
            </a:r>
            <a:r>
              <a:rPr lang="hr-HR" sz="1200" dirty="0"/>
              <a:t>: </a:t>
            </a:r>
            <a:r>
              <a:rPr lang="hr-HR" sz="1200" dirty="0" err="1"/>
              <a:t>Surpassing</a:t>
            </a:r>
            <a:r>
              <a:rPr lang="hr-HR" sz="1200" dirty="0"/>
              <a:t> Human-</a:t>
            </a:r>
            <a:r>
              <a:rPr lang="hr-HR" sz="1200" dirty="0" err="1"/>
              <a:t>Level</a:t>
            </a:r>
            <a:r>
              <a:rPr lang="hr-HR" sz="1200" dirty="0"/>
              <a:t> </a:t>
            </a:r>
            <a:r>
              <a:rPr lang="hr-HR" sz="1200" dirty="0" err="1"/>
              <a:t>Performance</a:t>
            </a:r>
            <a:r>
              <a:rPr lang="hr-HR" sz="1200" dirty="0"/>
              <a:t> on ImageNet </a:t>
            </a:r>
            <a:r>
              <a:rPr lang="hr-HR" sz="1200" dirty="0" err="1"/>
              <a:t>Classification</a:t>
            </a:r>
            <a:r>
              <a:rPr lang="hr-HR" sz="1200" dirty="0"/>
              <a:t>", 2015 IEEE International </a:t>
            </a:r>
            <a:r>
              <a:rPr lang="hr-HR" sz="1200" dirty="0" err="1"/>
              <a:t>Conference</a:t>
            </a:r>
            <a:r>
              <a:rPr lang="hr-HR" sz="1200" dirty="0"/>
              <a:t> on Computer </a:t>
            </a:r>
            <a:r>
              <a:rPr lang="hr-HR" sz="1200" dirty="0" err="1"/>
              <a:t>Vision</a:t>
            </a:r>
            <a:r>
              <a:rPr lang="hr-HR" sz="1200" dirty="0"/>
              <a:t> (ICCV), 2015. 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L. </a:t>
            </a:r>
            <a:r>
              <a:rPr lang="hr-HR" sz="1200" dirty="0" err="1"/>
              <a:t>Pantanowitz</a:t>
            </a:r>
            <a:r>
              <a:rPr lang="hr-HR" sz="1200" dirty="0"/>
              <a:t>, "Digital </a:t>
            </a:r>
            <a:r>
              <a:rPr lang="hr-HR" sz="1200" dirty="0" err="1"/>
              <a:t>images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the</a:t>
            </a:r>
            <a:r>
              <a:rPr lang="hr-HR" sz="1200" dirty="0"/>
              <a:t> future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digital</a:t>
            </a:r>
            <a:r>
              <a:rPr lang="hr-HR" sz="1200" dirty="0"/>
              <a:t> </a:t>
            </a:r>
            <a:r>
              <a:rPr lang="hr-HR" sz="1200" dirty="0" err="1"/>
              <a:t>pathology</a:t>
            </a:r>
            <a:r>
              <a:rPr lang="hr-HR" sz="1200" dirty="0"/>
              <a:t>", Journal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Pathology</a:t>
            </a:r>
            <a:r>
              <a:rPr lang="hr-HR" sz="1200" dirty="0"/>
              <a:t> </a:t>
            </a:r>
            <a:r>
              <a:rPr lang="hr-HR" sz="1200" dirty="0" err="1"/>
              <a:t>Informatics</a:t>
            </a:r>
            <a:r>
              <a:rPr lang="hr-HR" sz="1200" dirty="0"/>
              <a:t>, vol. 1, no. 1, p. 15, 2010.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J. Kim, J. Hong i H. Park, "</a:t>
            </a:r>
            <a:r>
              <a:rPr lang="hr-HR" sz="1200" dirty="0" err="1"/>
              <a:t>Prospects</a:t>
            </a:r>
            <a:r>
              <a:rPr lang="hr-HR" sz="1200" dirty="0"/>
              <a:t>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 for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imaging</a:t>
            </a:r>
            <a:r>
              <a:rPr lang="hr-HR" sz="1200" dirty="0"/>
              <a:t>", </a:t>
            </a:r>
            <a:r>
              <a:rPr lang="hr-HR" sz="1200" dirty="0" err="1"/>
              <a:t>Precision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Future Medicine, vol. 2, no. 2, </a:t>
            </a:r>
            <a:r>
              <a:rPr lang="hr-HR" sz="1200" dirty="0" err="1"/>
              <a:t>pp</a:t>
            </a:r>
            <a:r>
              <a:rPr lang="hr-HR" sz="1200" dirty="0"/>
              <a:t>. 37-52, 2018. 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G. </a:t>
            </a:r>
            <a:r>
              <a:rPr lang="hr-HR" sz="1200" dirty="0" err="1"/>
              <a:t>Huang</a:t>
            </a:r>
            <a:r>
              <a:rPr lang="hr-HR" sz="1200" dirty="0"/>
              <a:t>, Z. </a:t>
            </a:r>
            <a:r>
              <a:rPr lang="hr-HR" sz="1200" dirty="0" err="1"/>
              <a:t>Liu</a:t>
            </a:r>
            <a:r>
              <a:rPr lang="hr-HR" sz="1200" dirty="0"/>
              <a:t>, L. </a:t>
            </a:r>
            <a:r>
              <a:rPr lang="hr-HR" sz="1200" dirty="0" err="1"/>
              <a:t>Maaten</a:t>
            </a:r>
            <a:r>
              <a:rPr lang="hr-HR" sz="1200" dirty="0"/>
              <a:t> i K. </a:t>
            </a:r>
            <a:r>
              <a:rPr lang="hr-HR" sz="1200" dirty="0" err="1"/>
              <a:t>Weinberger</a:t>
            </a:r>
            <a:r>
              <a:rPr lang="hr-HR" sz="1200" dirty="0"/>
              <a:t>, "</a:t>
            </a:r>
            <a:r>
              <a:rPr lang="hr-HR" sz="1200" dirty="0" err="1"/>
              <a:t>Densely</a:t>
            </a:r>
            <a:r>
              <a:rPr lang="hr-HR" sz="1200" dirty="0"/>
              <a:t> </a:t>
            </a:r>
            <a:r>
              <a:rPr lang="hr-HR" sz="1200" dirty="0" err="1"/>
              <a:t>Connected</a:t>
            </a:r>
            <a:r>
              <a:rPr lang="hr-HR" sz="1200" dirty="0"/>
              <a:t> </a:t>
            </a:r>
            <a:r>
              <a:rPr lang="hr-HR" sz="1200" dirty="0" err="1"/>
              <a:t>Convolutional</a:t>
            </a:r>
            <a:r>
              <a:rPr lang="hr-HR" sz="1200" dirty="0"/>
              <a:t> </a:t>
            </a:r>
            <a:r>
              <a:rPr lang="hr-HR" sz="1200" dirty="0" err="1"/>
              <a:t>Networks</a:t>
            </a:r>
            <a:r>
              <a:rPr lang="hr-HR" sz="1200" dirty="0"/>
              <a:t>", 2017 IEEE </a:t>
            </a:r>
            <a:r>
              <a:rPr lang="hr-HR" sz="1200" dirty="0" err="1"/>
              <a:t>Conference</a:t>
            </a:r>
            <a:r>
              <a:rPr lang="hr-HR" sz="1200" dirty="0"/>
              <a:t> on Computer </a:t>
            </a:r>
            <a:r>
              <a:rPr lang="hr-HR" sz="1200" dirty="0" err="1"/>
              <a:t>Vision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Pattern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 (CVPR), </a:t>
            </a:r>
            <a:r>
              <a:rPr lang="hr-HR" sz="1200" dirty="0" err="1"/>
              <a:t>pp</a:t>
            </a:r>
            <a:r>
              <a:rPr lang="hr-HR" sz="1200" dirty="0"/>
              <a:t>. 2261-2269, 2017. 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E. </a:t>
            </a:r>
            <a:r>
              <a:rPr lang="hr-HR" sz="1200" dirty="0" err="1"/>
              <a:t>Deniz</a:t>
            </a:r>
            <a:r>
              <a:rPr lang="hr-HR" sz="1200" dirty="0"/>
              <a:t>, A. </a:t>
            </a:r>
            <a:r>
              <a:rPr lang="hr-HR" sz="1200" dirty="0" err="1"/>
              <a:t>Şengür</a:t>
            </a:r>
            <a:r>
              <a:rPr lang="hr-HR" sz="1200" dirty="0"/>
              <a:t>, Z. </a:t>
            </a:r>
            <a:r>
              <a:rPr lang="hr-HR" sz="1200" dirty="0" err="1"/>
              <a:t>Kadiroğlu</a:t>
            </a:r>
            <a:r>
              <a:rPr lang="hr-HR" sz="1200" dirty="0"/>
              <a:t>, Y. </a:t>
            </a:r>
            <a:r>
              <a:rPr lang="hr-HR" sz="1200" dirty="0" err="1"/>
              <a:t>Guo</a:t>
            </a:r>
            <a:r>
              <a:rPr lang="hr-HR" sz="1200" dirty="0"/>
              <a:t>, V. Bajaj </a:t>
            </a:r>
            <a:r>
              <a:rPr lang="hr-HR" sz="1200" dirty="0" err="1"/>
              <a:t>and</a:t>
            </a:r>
            <a:r>
              <a:rPr lang="hr-HR" sz="1200" dirty="0"/>
              <a:t> Ü. Budak, "Transfer </a:t>
            </a:r>
            <a:r>
              <a:rPr lang="hr-HR" sz="1200" dirty="0" err="1"/>
              <a:t>learning</a:t>
            </a:r>
            <a:r>
              <a:rPr lang="hr-HR" sz="1200" dirty="0"/>
              <a:t> </a:t>
            </a:r>
            <a:r>
              <a:rPr lang="hr-HR" sz="1200" dirty="0" err="1"/>
              <a:t>based</a:t>
            </a:r>
            <a:r>
              <a:rPr lang="hr-HR" sz="1200" dirty="0"/>
              <a:t> </a:t>
            </a:r>
            <a:r>
              <a:rPr lang="hr-HR" sz="1200" dirty="0" err="1"/>
              <a:t>histopathologic</a:t>
            </a:r>
            <a:r>
              <a:rPr lang="hr-HR" sz="1200" dirty="0"/>
              <a:t>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classification</a:t>
            </a:r>
            <a:r>
              <a:rPr lang="hr-HR" sz="1200" dirty="0"/>
              <a:t> for </a:t>
            </a:r>
            <a:r>
              <a:rPr lang="hr-HR" sz="1200" dirty="0" err="1"/>
              <a:t>breast</a:t>
            </a:r>
            <a:r>
              <a:rPr lang="hr-HR" sz="1200" dirty="0"/>
              <a:t> </a:t>
            </a:r>
            <a:r>
              <a:rPr lang="hr-HR" sz="1200" dirty="0" err="1"/>
              <a:t>cancer</a:t>
            </a:r>
            <a:r>
              <a:rPr lang="hr-HR" sz="1200" dirty="0"/>
              <a:t> </a:t>
            </a:r>
            <a:r>
              <a:rPr lang="hr-HR" sz="1200" dirty="0" err="1"/>
              <a:t>detection</a:t>
            </a:r>
            <a:r>
              <a:rPr lang="hr-HR" sz="1200" dirty="0"/>
              <a:t>", Health </a:t>
            </a:r>
            <a:r>
              <a:rPr lang="hr-HR" sz="1200" dirty="0" err="1"/>
              <a:t>Information</a:t>
            </a:r>
            <a:r>
              <a:rPr lang="hr-HR" sz="1200" dirty="0"/>
              <a:t> Science </a:t>
            </a:r>
            <a:r>
              <a:rPr lang="hr-HR" sz="1200" dirty="0" err="1"/>
              <a:t>and</a:t>
            </a:r>
            <a:r>
              <a:rPr lang="hr-HR" sz="1200" dirty="0"/>
              <a:t> Systems, vol. 6, no. 1, </a:t>
            </a:r>
            <a:r>
              <a:rPr lang="hr-HR" sz="1200" dirty="0" err="1"/>
              <a:t>pp</a:t>
            </a:r>
            <a:r>
              <a:rPr lang="hr-HR" sz="1200" dirty="0"/>
              <a:t>. 1-7, 2018.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P. Bandi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</a:t>
            </a:r>
            <a:r>
              <a:rPr lang="hr-HR" sz="1200" dirty="0" err="1"/>
              <a:t>From</a:t>
            </a:r>
            <a:r>
              <a:rPr lang="hr-HR" sz="1200" dirty="0"/>
              <a:t> </a:t>
            </a:r>
            <a:r>
              <a:rPr lang="hr-HR" sz="1200" dirty="0" err="1"/>
              <a:t>Detection</a:t>
            </a:r>
            <a:r>
              <a:rPr lang="hr-HR" sz="1200" dirty="0"/>
              <a:t>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Individual</a:t>
            </a:r>
            <a:r>
              <a:rPr lang="hr-HR" sz="1200" dirty="0"/>
              <a:t> </a:t>
            </a:r>
            <a:r>
              <a:rPr lang="hr-HR" sz="1200" dirty="0" err="1"/>
              <a:t>Metastases</a:t>
            </a:r>
            <a:r>
              <a:rPr lang="hr-HR" sz="1200" dirty="0"/>
              <a:t> to </a:t>
            </a:r>
            <a:r>
              <a:rPr lang="hr-HR" sz="1200" dirty="0" err="1"/>
              <a:t>Classification</a:t>
            </a:r>
            <a:r>
              <a:rPr lang="hr-HR" sz="1200" dirty="0"/>
              <a:t>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Lymph</a:t>
            </a:r>
            <a:r>
              <a:rPr lang="hr-HR" sz="1200" dirty="0"/>
              <a:t> </a:t>
            </a:r>
            <a:r>
              <a:rPr lang="hr-HR" sz="1200" dirty="0" err="1"/>
              <a:t>Node</a:t>
            </a:r>
            <a:r>
              <a:rPr lang="hr-HR" sz="1200" dirty="0"/>
              <a:t> Status at </a:t>
            </a:r>
            <a:r>
              <a:rPr lang="hr-HR" sz="1200" dirty="0" err="1"/>
              <a:t>the</a:t>
            </a:r>
            <a:r>
              <a:rPr lang="hr-HR" sz="1200" dirty="0"/>
              <a:t> </a:t>
            </a:r>
            <a:r>
              <a:rPr lang="hr-HR" sz="1200" dirty="0" err="1"/>
              <a:t>Patient</a:t>
            </a:r>
            <a:r>
              <a:rPr lang="hr-HR" sz="1200" dirty="0"/>
              <a:t> </a:t>
            </a:r>
            <a:r>
              <a:rPr lang="hr-HR" sz="1200" dirty="0" err="1"/>
              <a:t>Level</a:t>
            </a:r>
            <a:r>
              <a:rPr lang="hr-HR" sz="1200" dirty="0"/>
              <a:t>: </a:t>
            </a:r>
            <a:r>
              <a:rPr lang="hr-HR" sz="1200" dirty="0" err="1"/>
              <a:t>The</a:t>
            </a:r>
            <a:r>
              <a:rPr lang="hr-HR" sz="1200" dirty="0"/>
              <a:t> CAMELYON17 </a:t>
            </a:r>
            <a:r>
              <a:rPr lang="hr-HR" sz="1200" dirty="0" err="1"/>
              <a:t>Challenge</a:t>
            </a:r>
            <a:r>
              <a:rPr lang="hr-HR" sz="1200" dirty="0"/>
              <a:t>", IEEE </a:t>
            </a:r>
            <a:r>
              <a:rPr lang="hr-HR" sz="1200" dirty="0" err="1"/>
              <a:t>Transactions</a:t>
            </a:r>
            <a:r>
              <a:rPr lang="hr-HR" sz="1200" dirty="0"/>
              <a:t> on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Imaging</a:t>
            </a:r>
            <a:r>
              <a:rPr lang="hr-HR" sz="1200" dirty="0"/>
              <a:t>, vol. 38, no. 2, </a:t>
            </a:r>
            <a:r>
              <a:rPr lang="hr-HR" sz="1200" dirty="0" err="1"/>
              <a:t>pp</a:t>
            </a:r>
            <a:r>
              <a:rPr lang="hr-HR" sz="1200" dirty="0"/>
              <a:t>. 550-560, 2019.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O. Russakovsky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"ImageNet </a:t>
            </a:r>
            <a:r>
              <a:rPr lang="hr-HR" sz="1200" dirty="0" err="1"/>
              <a:t>Large</a:t>
            </a:r>
            <a:r>
              <a:rPr lang="hr-HR" sz="1200" dirty="0"/>
              <a:t> </a:t>
            </a:r>
            <a:r>
              <a:rPr lang="hr-HR" sz="1200" dirty="0" err="1"/>
              <a:t>Scale</a:t>
            </a:r>
            <a:r>
              <a:rPr lang="hr-HR" sz="1200" dirty="0"/>
              <a:t> </a:t>
            </a:r>
            <a:r>
              <a:rPr lang="hr-HR" sz="1200" dirty="0" err="1"/>
              <a:t>Visual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 </a:t>
            </a:r>
            <a:r>
              <a:rPr lang="hr-HR" sz="1200" dirty="0" err="1"/>
              <a:t>Challenge</a:t>
            </a:r>
            <a:r>
              <a:rPr lang="hr-HR" sz="1200" dirty="0"/>
              <a:t>", International Journal </a:t>
            </a:r>
            <a:r>
              <a:rPr lang="hr-HR" sz="1200" dirty="0" err="1"/>
              <a:t>of</a:t>
            </a:r>
            <a:r>
              <a:rPr lang="hr-HR" sz="1200" dirty="0"/>
              <a:t> Computer </a:t>
            </a:r>
            <a:r>
              <a:rPr lang="hr-HR" sz="1200" dirty="0" err="1"/>
              <a:t>Vision</a:t>
            </a:r>
            <a:r>
              <a:rPr lang="hr-HR" sz="1200" dirty="0"/>
              <a:t>, vol. 115, no. 3, </a:t>
            </a:r>
            <a:r>
              <a:rPr lang="hr-HR" sz="1200" dirty="0" err="1"/>
              <a:t>pp</a:t>
            </a:r>
            <a:r>
              <a:rPr lang="hr-HR" sz="1200" dirty="0"/>
              <a:t>. 211-252, 2015.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Y. Lecun, L. Bottou, Y. Bengio i P. Haffner, "</a:t>
            </a:r>
            <a:r>
              <a:rPr lang="hr-HR" sz="1200" dirty="0" err="1"/>
              <a:t>Gradient-based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 </a:t>
            </a:r>
            <a:r>
              <a:rPr lang="hr-HR" sz="1200" dirty="0" err="1"/>
              <a:t>applied</a:t>
            </a:r>
            <a:r>
              <a:rPr lang="hr-HR" sz="1200" dirty="0"/>
              <a:t> to </a:t>
            </a:r>
            <a:r>
              <a:rPr lang="hr-HR" sz="1200" dirty="0" err="1"/>
              <a:t>document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", </a:t>
            </a:r>
            <a:r>
              <a:rPr lang="hr-HR" sz="1200" dirty="0" err="1"/>
              <a:t>Proceedings</a:t>
            </a:r>
            <a:r>
              <a:rPr lang="hr-HR" sz="1200" dirty="0"/>
              <a:t>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the</a:t>
            </a:r>
            <a:r>
              <a:rPr lang="hr-HR" sz="1200" dirty="0"/>
              <a:t> IEEE, vol. 86, no. 11, </a:t>
            </a:r>
            <a:r>
              <a:rPr lang="hr-HR" sz="1200" dirty="0" err="1"/>
              <a:t>pp</a:t>
            </a:r>
            <a:r>
              <a:rPr lang="hr-HR" sz="1200" dirty="0"/>
              <a:t>. 2278-2324, 1998. 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X. </a:t>
            </a:r>
            <a:r>
              <a:rPr lang="hr-HR" sz="1200" dirty="0" err="1"/>
              <a:t>Zhang</a:t>
            </a:r>
            <a:r>
              <a:rPr lang="hr-HR" sz="1200" dirty="0"/>
              <a:t>, J. </a:t>
            </a:r>
            <a:r>
              <a:rPr lang="hr-HR" sz="1200" dirty="0" err="1"/>
              <a:t>Zou</a:t>
            </a:r>
            <a:r>
              <a:rPr lang="hr-HR" sz="1200" dirty="0"/>
              <a:t>, K. He i J. Sun, "</a:t>
            </a:r>
            <a:r>
              <a:rPr lang="hr-HR" sz="1200" dirty="0" err="1"/>
              <a:t>Accelerating</a:t>
            </a:r>
            <a:r>
              <a:rPr lang="hr-HR" sz="1200" dirty="0"/>
              <a:t> </a:t>
            </a:r>
            <a:r>
              <a:rPr lang="hr-HR" sz="1200" dirty="0" err="1"/>
              <a:t>Very</a:t>
            </a:r>
            <a:r>
              <a:rPr lang="hr-HR" sz="1200" dirty="0"/>
              <a:t>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Convolutional</a:t>
            </a:r>
            <a:r>
              <a:rPr lang="hr-HR" sz="1200" dirty="0"/>
              <a:t> </a:t>
            </a:r>
            <a:r>
              <a:rPr lang="hr-HR" sz="1200" dirty="0" err="1"/>
              <a:t>Networks</a:t>
            </a:r>
            <a:r>
              <a:rPr lang="hr-HR" sz="1200" dirty="0"/>
              <a:t> for </a:t>
            </a:r>
            <a:r>
              <a:rPr lang="hr-HR" sz="1200" dirty="0" err="1"/>
              <a:t>Classification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Detection</a:t>
            </a:r>
            <a:r>
              <a:rPr lang="hr-HR" sz="1200" dirty="0"/>
              <a:t>", IEEE </a:t>
            </a:r>
            <a:r>
              <a:rPr lang="hr-HR" sz="1200" dirty="0" err="1"/>
              <a:t>Transactions</a:t>
            </a:r>
            <a:r>
              <a:rPr lang="hr-HR" sz="1200" dirty="0"/>
              <a:t> on </a:t>
            </a:r>
            <a:r>
              <a:rPr lang="hr-HR" sz="1200" dirty="0" err="1"/>
              <a:t>Pattern</a:t>
            </a:r>
            <a:r>
              <a:rPr lang="hr-HR" sz="1200" dirty="0"/>
              <a:t> </a:t>
            </a:r>
            <a:r>
              <a:rPr lang="hr-HR" sz="1200" dirty="0" err="1"/>
              <a:t>Analysis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Machine</a:t>
            </a:r>
            <a:r>
              <a:rPr lang="hr-HR" sz="1200" dirty="0"/>
              <a:t> </a:t>
            </a:r>
            <a:r>
              <a:rPr lang="hr-HR" sz="1200" dirty="0" err="1"/>
              <a:t>Intelligence</a:t>
            </a:r>
            <a:r>
              <a:rPr lang="hr-HR" sz="1200" dirty="0"/>
              <a:t>, vol. 38, no. 10, </a:t>
            </a:r>
            <a:r>
              <a:rPr lang="hr-HR" sz="1200" dirty="0" err="1"/>
              <a:t>pp</a:t>
            </a:r>
            <a:r>
              <a:rPr lang="hr-HR" sz="1200" dirty="0"/>
              <a:t>. 1943-1955, 2016. 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C. Szegedy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</a:t>
            </a:r>
            <a:r>
              <a:rPr lang="hr-HR" sz="1200" dirty="0" err="1"/>
              <a:t>Going</a:t>
            </a:r>
            <a:r>
              <a:rPr lang="hr-HR" sz="1200" dirty="0"/>
              <a:t> </a:t>
            </a:r>
            <a:r>
              <a:rPr lang="hr-HR" sz="1200" dirty="0" err="1"/>
              <a:t>deeper</a:t>
            </a:r>
            <a:r>
              <a:rPr lang="hr-HR" sz="1200" dirty="0"/>
              <a:t> </a:t>
            </a:r>
            <a:r>
              <a:rPr lang="hr-HR" sz="1200" dirty="0" err="1"/>
              <a:t>with</a:t>
            </a:r>
            <a:r>
              <a:rPr lang="hr-HR" sz="1200" dirty="0"/>
              <a:t> </a:t>
            </a:r>
            <a:r>
              <a:rPr lang="hr-HR" sz="1200" dirty="0" err="1"/>
              <a:t>convolutions</a:t>
            </a:r>
            <a:r>
              <a:rPr lang="hr-HR" sz="1200" dirty="0"/>
              <a:t>", 2015 IEEE </a:t>
            </a:r>
            <a:r>
              <a:rPr lang="hr-HR" sz="1200" dirty="0" err="1"/>
              <a:t>Conference</a:t>
            </a:r>
            <a:r>
              <a:rPr lang="hr-HR" sz="1200" dirty="0"/>
              <a:t> on Computer </a:t>
            </a:r>
            <a:r>
              <a:rPr lang="hr-HR" sz="1200" dirty="0" err="1"/>
              <a:t>Vision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Pattern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 (CVPR), 2015.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S. </a:t>
            </a:r>
            <a:r>
              <a:rPr lang="hr-HR" sz="1200" dirty="0" err="1"/>
              <a:t>Ioffe</a:t>
            </a:r>
            <a:r>
              <a:rPr lang="hr-HR" sz="1200" dirty="0"/>
              <a:t>, C. Szegedy, „</a:t>
            </a:r>
            <a:r>
              <a:rPr lang="hr-HR" sz="1200" dirty="0" err="1"/>
              <a:t>Batch</a:t>
            </a:r>
            <a:r>
              <a:rPr lang="hr-HR" sz="1200" dirty="0"/>
              <a:t> </a:t>
            </a:r>
            <a:r>
              <a:rPr lang="hr-HR" sz="1200" dirty="0" err="1"/>
              <a:t>Normalization</a:t>
            </a:r>
            <a:r>
              <a:rPr lang="hr-HR" sz="1200" dirty="0"/>
              <a:t>: </a:t>
            </a:r>
            <a:r>
              <a:rPr lang="hr-HR" sz="1200" dirty="0" err="1"/>
              <a:t>Accelerating</a:t>
            </a:r>
            <a:r>
              <a:rPr lang="hr-HR" sz="1200" dirty="0"/>
              <a:t> </a:t>
            </a:r>
            <a:r>
              <a:rPr lang="hr-HR" sz="1200" dirty="0" err="1"/>
              <a:t>Deep</a:t>
            </a:r>
            <a:r>
              <a:rPr lang="hr-HR" sz="1200" dirty="0"/>
              <a:t> Network Training </a:t>
            </a:r>
            <a:r>
              <a:rPr lang="hr-HR" sz="1200" dirty="0" err="1"/>
              <a:t>by</a:t>
            </a:r>
            <a:r>
              <a:rPr lang="hr-HR" sz="1200" dirty="0"/>
              <a:t> </a:t>
            </a:r>
            <a:r>
              <a:rPr lang="hr-HR" sz="1200" dirty="0" err="1"/>
              <a:t>Reducing</a:t>
            </a:r>
            <a:r>
              <a:rPr lang="hr-HR" sz="1200" dirty="0"/>
              <a:t> </a:t>
            </a:r>
            <a:r>
              <a:rPr lang="hr-HR" sz="1200" dirty="0" err="1"/>
              <a:t>Internal</a:t>
            </a:r>
            <a:r>
              <a:rPr lang="hr-HR" sz="1200" dirty="0"/>
              <a:t> </a:t>
            </a:r>
            <a:r>
              <a:rPr lang="hr-HR" sz="1200" dirty="0" err="1"/>
              <a:t>Covariate</a:t>
            </a:r>
            <a:r>
              <a:rPr lang="hr-HR" sz="1200" dirty="0"/>
              <a:t> </a:t>
            </a:r>
            <a:r>
              <a:rPr lang="hr-HR" sz="1200" dirty="0" err="1"/>
              <a:t>Shift</a:t>
            </a:r>
            <a:r>
              <a:rPr lang="hr-HR" sz="1200" dirty="0"/>
              <a:t>“, 2015, 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C. Szegedy, V. </a:t>
            </a:r>
            <a:r>
              <a:rPr lang="hr-HR" sz="1200" dirty="0" err="1"/>
              <a:t>Vanhoucke</a:t>
            </a:r>
            <a:r>
              <a:rPr lang="hr-HR" sz="1200" dirty="0"/>
              <a:t>, S. </a:t>
            </a:r>
            <a:r>
              <a:rPr lang="hr-HR" sz="1200" dirty="0" err="1"/>
              <a:t>Ioffe</a:t>
            </a:r>
            <a:r>
              <a:rPr lang="hr-HR" sz="1200" dirty="0"/>
              <a:t>, J. </a:t>
            </a:r>
            <a:r>
              <a:rPr lang="hr-HR" sz="1200" dirty="0" err="1"/>
              <a:t>Shlens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Z. </a:t>
            </a:r>
            <a:r>
              <a:rPr lang="hr-HR" sz="1200" dirty="0" err="1"/>
              <a:t>Wojna</a:t>
            </a:r>
            <a:r>
              <a:rPr lang="hr-HR" sz="1200" dirty="0"/>
              <a:t>, "</a:t>
            </a:r>
            <a:r>
              <a:rPr lang="hr-HR" sz="1200" dirty="0" err="1"/>
              <a:t>Rethinking</a:t>
            </a:r>
            <a:r>
              <a:rPr lang="hr-HR" sz="1200" dirty="0"/>
              <a:t> </a:t>
            </a:r>
            <a:r>
              <a:rPr lang="hr-HR" sz="1200" dirty="0" err="1"/>
              <a:t>the</a:t>
            </a:r>
            <a:r>
              <a:rPr lang="hr-HR" sz="1200" dirty="0"/>
              <a:t> </a:t>
            </a:r>
            <a:r>
              <a:rPr lang="hr-HR" sz="1200" dirty="0" err="1"/>
              <a:t>Inception</a:t>
            </a:r>
            <a:r>
              <a:rPr lang="hr-HR" sz="1200" dirty="0"/>
              <a:t> </a:t>
            </a:r>
            <a:r>
              <a:rPr lang="hr-HR" sz="1200" dirty="0" err="1"/>
              <a:t>Architecture</a:t>
            </a:r>
            <a:r>
              <a:rPr lang="hr-HR" sz="1200" dirty="0"/>
              <a:t> for Computer </a:t>
            </a:r>
            <a:r>
              <a:rPr lang="hr-HR" sz="1200" dirty="0" err="1"/>
              <a:t>Vision</a:t>
            </a:r>
            <a:r>
              <a:rPr lang="hr-HR" sz="1200" dirty="0"/>
              <a:t>," 2016 IEEE </a:t>
            </a:r>
            <a:r>
              <a:rPr lang="hr-HR" sz="1200" dirty="0" err="1"/>
              <a:t>Conference</a:t>
            </a:r>
            <a:r>
              <a:rPr lang="hr-HR" sz="1200" dirty="0"/>
              <a:t> on Computer </a:t>
            </a:r>
            <a:r>
              <a:rPr lang="hr-HR" sz="1200" dirty="0" err="1"/>
              <a:t>Vision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Pattern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 (CVPR), Las </a:t>
            </a:r>
            <a:r>
              <a:rPr lang="hr-HR" sz="1200" dirty="0" err="1"/>
              <a:t>Vegas</a:t>
            </a:r>
            <a:r>
              <a:rPr lang="hr-HR" sz="1200" dirty="0"/>
              <a:t>, NV, 2016, </a:t>
            </a:r>
            <a:r>
              <a:rPr lang="hr-HR" sz="1200" dirty="0" err="1"/>
              <a:t>pp</a:t>
            </a:r>
            <a:r>
              <a:rPr lang="hr-HR" sz="1200" dirty="0"/>
              <a:t>. 2818-2826.</a:t>
            </a:r>
            <a:endParaRPr lang="hr-HR" sz="1100" dirty="0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B8E535FD-02A5-4E6B-90A9-922B6115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22</a:t>
            </a:fld>
            <a:r>
              <a:rPr lang="hr-HR" sz="1600" dirty="0"/>
              <a:t>/23</a:t>
            </a:r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A2332413-D6DB-4E6F-8D63-11E3EA95CF7A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6" name="Strelica: ševron 5">
              <a:extLst>
                <a:ext uri="{FF2B5EF4-FFF2-40B4-BE49-F238E27FC236}">
                  <a16:creationId xmlns:a16="http://schemas.microsoft.com/office/drawing/2014/main" id="{D748C555-3DA6-4444-8088-57A6C331779A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D9DD9470-7839-4E1E-A826-A96682CF6B82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4E2AAB57-E434-4B49-9342-81D2BB60AE3B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243401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Hvala</a:t>
            </a:r>
          </a:p>
        </p:txBody>
      </p:sp>
      <p:sp>
        <p:nvSpPr>
          <p:cNvPr id="7" name="Podnaslov 6"/>
          <p:cNvSpPr>
            <a:spLocks noGrp="1"/>
          </p:cNvSpPr>
          <p:nvPr>
            <p:ph type="subTitle" idx="1"/>
          </p:nvPr>
        </p:nvSpPr>
        <p:spPr>
          <a:xfrm>
            <a:off x="822960" y="4460819"/>
            <a:ext cx="7543800" cy="1342574"/>
          </a:xfrm>
        </p:spPr>
        <p:txBody>
          <a:bodyPr>
            <a:normAutofit fontScale="70000" lnSpcReduction="20000"/>
          </a:bodyPr>
          <a:lstStyle/>
          <a:p>
            <a:r>
              <a:rPr lang="hr-HR" sz="2200" dirty="0"/>
              <a:t>Domagoj Pluščec</a:t>
            </a:r>
          </a:p>
          <a:p>
            <a:r>
              <a:rPr lang="hr-HR" sz="2200" dirty="0"/>
              <a:t>DIPLOMSKI RAD BR. 2016</a:t>
            </a:r>
          </a:p>
          <a:p>
            <a:r>
              <a:rPr lang="hr-HR" sz="2200" dirty="0"/>
              <a:t>MENTOR: DOC.DR.SC. Marko </a:t>
            </a:r>
            <a:r>
              <a:rPr lang="hr-HR" sz="2200" dirty="0" err="1"/>
              <a:t>čupić</a:t>
            </a:r>
            <a:endParaRPr lang="hr-HR" sz="2200" dirty="0"/>
          </a:p>
          <a:p>
            <a:r>
              <a:rPr lang="hr-HR" sz="2200" dirty="0"/>
              <a:t>Zagreb, 3.7.2019.</a:t>
            </a:r>
          </a:p>
          <a:p>
            <a:endParaRPr lang="hr-HR" dirty="0"/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05" y="758952"/>
            <a:ext cx="2564277" cy="1328245"/>
          </a:xfrm>
          <a:prstGeom prst="rect">
            <a:avLst/>
          </a:prstGeom>
        </p:spPr>
      </p:pic>
      <p:pic>
        <p:nvPicPr>
          <p:cNvPr id="3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4" y="676312"/>
            <a:ext cx="1493523" cy="149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24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D4AB0F7-BFAC-440A-87E5-E3302CAF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Krivulja učenja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173A852D-6C91-4921-A26F-624072A80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24</a:t>
            </a:fld>
            <a:endParaRPr lang="hr-HR"/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6DBCDBE8-E194-4C6A-9290-785655C2582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2198352"/>
            <a:ext cx="7543800" cy="33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01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94989DD0-263E-4F6C-9240-29167641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25</a:t>
            </a:fld>
            <a:endParaRPr lang="hr-H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Rezervirano mjesto sadržaja 6">
                <a:extLst>
                  <a:ext uri="{FF2B5EF4-FFF2-40B4-BE49-F238E27FC236}">
                    <a16:creationId xmlns:a16="http://schemas.microsoft.com/office/drawing/2014/main" id="{F501C2AD-0816-4640-A18F-B95A14FC3126}"/>
                  </a:ext>
                </a:extLst>
              </p:cNvPr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1038389713"/>
                  </p:ext>
                </p:extLst>
              </p:nvPr>
            </p:nvGraphicFramePr>
            <p:xfrm>
              <a:off x="936914" y="1036002"/>
              <a:ext cx="7270173" cy="447897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453874">
                      <a:extLst>
                        <a:ext uri="{9D8B030D-6E8A-4147-A177-3AD203B41FA5}">
                          <a16:colId xmlns:a16="http://schemas.microsoft.com/office/drawing/2014/main" val="3667452272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3673242463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3838696592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1512812559"/>
                        </a:ext>
                      </a:extLst>
                    </a:gridCol>
                    <a:gridCol w="1454677">
                      <a:extLst>
                        <a:ext uri="{9D8B030D-6E8A-4147-A177-3AD203B41FA5}">
                          <a16:colId xmlns:a16="http://schemas.microsoft.com/office/drawing/2014/main" val="1806100457"/>
                        </a:ext>
                      </a:extLst>
                    </a:gridCol>
                  </a:tblGrid>
                  <a:tr h="24738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Naziv modela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Stopa učenja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Točnost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Mjera </a:t>
                          </a: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F1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AUC ROC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19980166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0.4998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0.6665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0.5000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22212399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0.7838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0.8711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3520633"/>
                      </a:ext>
                    </a:extLst>
                  </a:tr>
                  <a:tr h="359733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0.7847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0.7763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0.8662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0262248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0.7688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0.8479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9451719"/>
                      </a:ext>
                    </a:extLst>
                  </a:tr>
                  <a:tr h="35604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0.8123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0.7898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0.9042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820139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0.7827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0.8743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9861046"/>
                      </a:ext>
                    </a:extLst>
                  </a:tr>
                  <a:tr h="35329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0.7892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0.7857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0.8720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954098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0.7613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0.7492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0.8382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68344372"/>
                      </a:ext>
                    </a:extLst>
                  </a:tr>
                  <a:tr h="35604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0.8125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0.7862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0.8788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26593804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0.7910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0.7583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0.8999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2016082"/>
                      </a:ext>
                    </a:extLst>
                  </a:tr>
                  <a:tr h="35329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0.7872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0.8714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9627411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0.7752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0.7684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0.8581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40584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Rezervirano mjesto sadržaja 6">
                <a:extLst>
                  <a:ext uri="{FF2B5EF4-FFF2-40B4-BE49-F238E27FC236}">
                    <a16:creationId xmlns:a16="http://schemas.microsoft.com/office/drawing/2014/main" id="{F501C2AD-0816-4640-A18F-B95A14FC3126}"/>
                  </a:ext>
                </a:extLst>
              </p:cNvPr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1038389713"/>
                  </p:ext>
                </p:extLst>
              </p:nvPr>
            </p:nvGraphicFramePr>
            <p:xfrm>
              <a:off x="936914" y="1036002"/>
              <a:ext cx="7270173" cy="447897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453874">
                      <a:extLst>
                        <a:ext uri="{9D8B030D-6E8A-4147-A177-3AD203B41FA5}">
                          <a16:colId xmlns:a16="http://schemas.microsoft.com/office/drawing/2014/main" val="3667452272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3673242463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3838696592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1512812559"/>
                        </a:ext>
                      </a:extLst>
                    </a:gridCol>
                    <a:gridCol w="1454677">
                      <a:extLst>
                        <a:ext uri="{9D8B030D-6E8A-4147-A177-3AD203B41FA5}">
                          <a16:colId xmlns:a16="http://schemas.microsoft.com/office/drawing/2014/main" val="1806100457"/>
                        </a:ext>
                      </a:extLst>
                    </a:gridCol>
                  </a:tblGrid>
                  <a:tr h="24738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Naziv modela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Stopa učenja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Točnost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Mjera </a:t>
                          </a: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F1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AUC ROC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19980166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85965" r="-300418" b="-11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0.4998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0.6665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0.5000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22212399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182759" r="-300418" b="-10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0.7838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0.8711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3520633"/>
                      </a:ext>
                    </a:extLst>
                  </a:tr>
                  <a:tr h="359733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277966" r="-300418" b="-8864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0.7847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0.7763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0.8662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0262248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384483" r="-300418" b="-8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0.7688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0.8479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9451719"/>
                      </a:ext>
                    </a:extLst>
                  </a:tr>
                  <a:tr h="35604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484483" r="-300418" b="-7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0.8123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0.7898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0.9042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820139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584483" r="-300418" b="-6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0.7827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0.8743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9861046"/>
                      </a:ext>
                    </a:extLst>
                  </a:tr>
                  <a:tr h="35329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684483" r="-300418" b="-5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0.7892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0.7857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0.8720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954098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798246" r="-300418" b="-4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0.7613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0.7492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0.8382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68344372"/>
                      </a:ext>
                    </a:extLst>
                  </a:tr>
                  <a:tr h="35604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867797" r="-300418" b="-2966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0.8125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0.7862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0.8788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26593804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1001754" r="-300418" b="-207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0.7910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0.7583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0.8999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2016082"/>
                      </a:ext>
                    </a:extLst>
                  </a:tr>
                  <a:tr h="35329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1082759" r="-300418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0.7872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0.8714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9627411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1182759" r="-300418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0.7752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0.7684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0.8581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40584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Naslov 1">
            <a:extLst>
              <a:ext uri="{FF2B5EF4-FFF2-40B4-BE49-F238E27FC236}">
                <a16:creationId xmlns:a16="http://schemas.microsoft.com/office/drawing/2014/main" id="{D0A0239C-FD5A-43CB-BFF5-08EB03673E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6413" y="371158"/>
            <a:ext cx="8131175" cy="458787"/>
          </a:xfrm>
        </p:spPr>
        <p:txBody>
          <a:bodyPr>
            <a:noAutofit/>
          </a:bodyPr>
          <a:lstStyle/>
          <a:p>
            <a:pPr algn="ctr"/>
            <a:r>
              <a:rPr lang="hr-HR" sz="2400" dirty="0"/>
              <a:t>Rezultati modela učenih ispočetka s različitom stopom učenja</a:t>
            </a:r>
          </a:p>
        </p:txBody>
      </p:sp>
    </p:spTree>
    <p:extLst>
      <p:ext uri="{BB962C8B-B14F-4D97-AF65-F5344CB8AC3E}">
        <p14:creationId xmlns:p14="http://schemas.microsoft.com/office/powerpoint/2010/main" val="2388827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94989DD0-263E-4F6C-9240-29167641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26</a:t>
            </a:fld>
            <a:endParaRPr lang="hr-HR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D0A0239C-FD5A-43CB-BFF5-08EB03673E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6413" y="371158"/>
            <a:ext cx="8131175" cy="458787"/>
          </a:xfrm>
        </p:spPr>
        <p:txBody>
          <a:bodyPr>
            <a:noAutofit/>
          </a:bodyPr>
          <a:lstStyle/>
          <a:p>
            <a:r>
              <a:rPr lang="hr-HR" sz="2400" dirty="0"/>
              <a:t>Rezultati modela inicijaliziranih prijenosom značajki sa skupa podataka ImageNet. Prilikom učenja svi parametri su prilagođavani.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770E60C-67E2-465B-9DB3-C0822883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63" y="940184"/>
            <a:ext cx="5173187" cy="540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7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94989DD0-263E-4F6C-9240-29167641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27</a:t>
            </a:fld>
            <a:endParaRPr lang="hr-HR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D0A0239C-FD5A-43CB-BFF5-08EB03673E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5750" y="371158"/>
            <a:ext cx="8667749" cy="743267"/>
          </a:xfrm>
        </p:spPr>
        <p:txBody>
          <a:bodyPr>
            <a:noAutofit/>
          </a:bodyPr>
          <a:lstStyle/>
          <a:p>
            <a:pPr algn="ctr"/>
            <a:r>
              <a:rPr lang="hr-HR" sz="2400" dirty="0"/>
              <a:t>Rezultati modela inicijaliziranih prijenosom značajki sa skupa podataka ImageNet. Prilikom učenja samo zadnji potpuno povezani slojevi su prilagođavani.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E6272815-E242-40BA-A430-E56348ED6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095" y="1184953"/>
            <a:ext cx="4841030" cy="49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82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28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AlexNet</a:t>
            </a:r>
            <a:endParaRPr lang="hr-HR" dirty="0"/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9B424129-C06A-4171-8DA2-56CCC48D0ABE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49" y="484188"/>
            <a:ext cx="2746375" cy="55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38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29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ResNet – rezidualni blok</a:t>
            </a:r>
            <a:endParaRPr lang="hr-HR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88B454F-8050-4E8F-B1F6-9B57EC98FB0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1538287"/>
            <a:ext cx="48069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76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642B568-C02C-4FF8-93B5-EBA369C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Histopatološke slike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B807EB0-029C-421D-B889-491BF4E84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b="1" dirty="0"/>
              <a:t>Histopatologija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dirty="0"/>
              <a:t>Tehnika </a:t>
            </a:r>
            <a:r>
              <a:rPr lang="hr-HR" sz="2400" b="1" dirty="0"/>
              <a:t>snimanja čitavog preparata</a:t>
            </a:r>
            <a:r>
              <a:rPr lang="hr-HR" sz="2400" dirty="0"/>
              <a:t> (WSI)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dirty="0"/>
              <a:t>Camelyon16 natjecanje</a:t>
            </a:r>
          </a:p>
          <a:p>
            <a:endParaRPr lang="hr-HR" dirty="0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2F31D7DF-79AC-4B2F-BD7C-6AFF3548A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3</a:t>
            </a:fld>
            <a:r>
              <a:rPr lang="hr-HR" sz="1600" dirty="0"/>
              <a:t>/23</a:t>
            </a: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9C8D068B-3F8B-4C0D-9BA4-A76AE4FB6D44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6" name="Strelica: ševron 5">
              <a:extLst>
                <a:ext uri="{FF2B5EF4-FFF2-40B4-BE49-F238E27FC236}">
                  <a16:creationId xmlns:a16="http://schemas.microsoft.com/office/drawing/2014/main" id="{274268CE-D467-4045-9504-A6EE8D42B7DF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131B36A2-6717-4B18-81DD-C355A6F8AF52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4C9E4AD4-E2E1-4B75-A088-5125DF396CBB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768799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30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ResNet</a:t>
            </a:r>
            <a:endParaRPr lang="hr-HR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44BFA9AD-EE42-4ECD-8CD9-56E0421E43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74" y="771402"/>
            <a:ext cx="2828925" cy="52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26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31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DenseNet - slojevi</a:t>
            </a:r>
            <a:endParaRPr lang="hr-HR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0E65478A-4868-49D5-BAF6-77BC9B9196D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12" y="1400175"/>
            <a:ext cx="4671377" cy="3409950"/>
          </a:xfrm>
          <a:prstGeom prst="rect">
            <a:avLst/>
          </a:prstGeom>
        </p:spPr>
      </p:pic>
      <p:sp>
        <p:nvSpPr>
          <p:cNvPr id="4" name="TekstniOkvir 3">
            <a:extLst>
              <a:ext uri="{FF2B5EF4-FFF2-40B4-BE49-F238E27FC236}">
                <a16:creationId xmlns:a16="http://schemas.microsoft.com/office/drawing/2014/main" id="{CA556CCE-CD81-456D-89CD-27195E94D242}"/>
              </a:ext>
            </a:extLst>
          </p:cNvPr>
          <p:cNvSpPr txBox="1"/>
          <p:nvPr/>
        </p:nvSpPr>
        <p:spPr>
          <a:xfrm>
            <a:off x="2169637" y="4953000"/>
            <a:ext cx="233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/>
              <a:t>Gusto povezani sloj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B6655D98-FB5C-408F-9D35-A6F378D524ED}"/>
              </a:ext>
            </a:extLst>
          </p:cNvPr>
          <p:cNvSpPr txBox="1"/>
          <p:nvPr/>
        </p:nvSpPr>
        <p:spPr>
          <a:xfrm>
            <a:off x="5093812" y="4953000"/>
            <a:ext cx="1640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/>
              <a:t>Prijelazni sloj</a:t>
            </a:r>
          </a:p>
        </p:txBody>
      </p:sp>
    </p:spTree>
    <p:extLst>
      <p:ext uri="{BB962C8B-B14F-4D97-AF65-F5344CB8AC3E}">
        <p14:creationId xmlns:p14="http://schemas.microsoft.com/office/powerpoint/2010/main" val="169352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32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DenseNet - blokovi</a:t>
            </a:r>
            <a:endParaRPr lang="hr-HR" dirty="0"/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5692266B-8F60-4487-8B86-BBA85EADAC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1758950"/>
            <a:ext cx="8731250" cy="28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25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33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DenseNet</a:t>
            </a:r>
            <a:endParaRPr lang="hr-HR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46BE21F5-3C93-476D-8BE1-555D160D692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1" y="1830704"/>
            <a:ext cx="8762999" cy="30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75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34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Inception-v3</a:t>
            </a:r>
            <a:endParaRPr lang="hr-HR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63C28E7-15BF-4F63-9C8F-D7E6276BAEE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402434"/>
            <a:ext cx="8775700" cy="4363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7491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F493A150-2A68-4D45-94A9-F5FF84C2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Algoritam Adam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9063F68E-1292-446B-985D-ECCE9C9B7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48" t="17798" r="25804" b="16614"/>
          <a:stretch/>
        </p:blipFill>
        <p:spPr>
          <a:xfrm>
            <a:off x="923925" y="1819275"/>
            <a:ext cx="5505450" cy="4236138"/>
          </a:xfrm>
          <a:prstGeom prst="rect">
            <a:avLst/>
          </a:prstGeom>
        </p:spPr>
      </p:pic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2A4725EE-8BFB-4E87-9761-46FF6909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35</a:t>
            </a:fld>
            <a:endParaRPr lang="hr-HR"/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6176E233-DE7C-46E2-895F-B4577B692006}"/>
              </a:ext>
            </a:extLst>
          </p:cNvPr>
          <p:cNvSpPr txBox="1"/>
          <p:nvPr/>
        </p:nvSpPr>
        <p:spPr>
          <a:xfrm>
            <a:off x="6200775" y="5973499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Predmet Duboko učenje, FER</a:t>
            </a:r>
          </a:p>
        </p:txBody>
      </p:sp>
    </p:spTree>
    <p:extLst>
      <p:ext uri="{BB962C8B-B14F-4D97-AF65-F5344CB8AC3E}">
        <p14:creationId xmlns:p14="http://schemas.microsoft.com/office/powerpoint/2010/main" val="2081278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ECCF3E0-BF12-4514-9CDE-44969399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Aktivacijske funkcije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E8308E07-897F-4629-AEB3-011599CF3B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3749041" cy="402336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hr-H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hr-HR" dirty="0"/>
              </a:p>
              <a:p>
                <a:pPr marL="0" indent="0">
                  <a:buNone/>
                </a:pPr>
                <a:endParaRPr lang="hr-HR" dirty="0"/>
              </a:p>
              <a:p>
                <a:pPr marL="0" indent="0">
                  <a:buNone/>
                </a:pPr>
                <a:endParaRPr lang="hr-HR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𝑡𝑎𝑛h</m:t>
                        </m:r>
                      </m:fName>
                      <m:e>
                        <m:d>
                          <m:dPr>
                            <m:ctrlPr>
                              <a:rPr lang="hr-H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hr-HR" b="0" dirty="0"/>
              </a:p>
              <a:p>
                <a:pPr marL="0" indent="0">
                  <a:buNone/>
                </a:pPr>
                <a:endParaRPr lang="hr-HR" b="0" dirty="0"/>
              </a:p>
              <a:p>
                <a:pPr marL="0" indent="0">
                  <a:buNone/>
                </a:pPr>
                <a:endParaRPr lang="hr-HR" b="0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𝑅𝑒𝐿𝑈</m:t>
                    </m:r>
                    <m:d>
                      <m:d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hr-HR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r-HR" dirty="0"/>
              </a:p>
            </p:txBody>
          </p:sp>
        </mc:Choice>
        <mc:Fallback xmlns="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E8308E07-897F-4629-AEB3-011599CF3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3749041" cy="4023360"/>
              </a:xfrm>
              <a:blipFill>
                <a:blip r:embed="rId2"/>
                <a:stretch>
                  <a:fillRect l="-3902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DA86D10E-2BC8-447F-BBDE-1A482A98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36</a:t>
            </a:fld>
            <a:endParaRPr lang="hr-HR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6D83C512-F680-4163-B331-CC944605F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91" y="4843811"/>
            <a:ext cx="2081962" cy="1374508"/>
          </a:xfrm>
          <a:prstGeom prst="rect">
            <a:avLst/>
          </a:prstGeom>
        </p:spPr>
      </p:pic>
      <p:sp>
        <p:nvSpPr>
          <p:cNvPr id="12" name="Pravokutnik 11">
            <a:extLst>
              <a:ext uri="{FF2B5EF4-FFF2-40B4-BE49-F238E27FC236}">
                <a16:creationId xmlns:a16="http://schemas.microsoft.com/office/drawing/2014/main" id="{17E0649D-B72E-453D-9156-3E0B7526357F}"/>
              </a:ext>
            </a:extLst>
          </p:cNvPr>
          <p:cNvSpPr/>
          <p:nvPr/>
        </p:nvSpPr>
        <p:spPr>
          <a:xfrm>
            <a:off x="5682562" y="1174283"/>
            <a:ext cx="3086053" cy="1817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3DCCE7FE-E85B-4782-8FDF-126332AEA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61" y="1401420"/>
            <a:ext cx="2389228" cy="1590330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9FD3359E-BE2C-4543-8E71-2A1ABEA36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62" y="3112483"/>
            <a:ext cx="2234791" cy="14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89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DE15BF4-ED13-4C2E-A4D5-08C629F5B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Normalizacija nad grupom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CA3AA136-61A4-43BE-8567-BC28CF165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519" t="32178" r="32814" b="33265"/>
          <a:stretch/>
        </p:blipFill>
        <p:spPr>
          <a:xfrm>
            <a:off x="1737360" y="1754179"/>
            <a:ext cx="5669280" cy="3089760"/>
          </a:xfrm>
          <a:prstGeom prst="rect">
            <a:avLst/>
          </a:prstGeom>
        </p:spPr>
      </p:pic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8CD15F45-216A-4091-A24A-92E13B9E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37</a:t>
            </a:fld>
            <a:endParaRPr lang="hr-HR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85C3437-7711-47BC-845A-B53772B3B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94" t="40035" r="43895" b="54912"/>
          <a:stretch/>
        </p:blipFill>
        <p:spPr>
          <a:xfrm>
            <a:off x="3330341" y="4671130"/>
            <a:ext cx="1241659" cy="345617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2FD99D71-D1F3-4182-B14C-07FBF61704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73" t="63614" r="42316" b="27965"/>
          <a:stretch/>
        </p:blipFill>
        <p:spPr>
          <a:xfrm>
            <a:off x="4682904" y="4843938"/>
            <a:ext cx="1130755" cy="524577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C851F602-96DC-405B-B4DF-02286DF523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23" t="41937" r="30824" b="53759"/>
          <a:stretch/>
        </p:blipFill>
        <p:spPr>
          <a:xfrm>
            <a:off x="4649000" y="5443089"/>
            <a:ext cx="1406137" cy="308009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296B7ADB-81B2-41DC-8F0A-864427BEA3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30" t="47983" r="50394" b="48201"/>
          <a:stretch/>
        </p:blipFill>
        <p:spPr>
          <a:xfrm>
            <a:off x="4452525" y="5825673"/>
            <a:ext cx="2038445" cy="284616"/>
          </a:xfrm>
          <a:prstGeom prst="rect">
            <a:avLst/>
          </a:prstGeo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5A6D039D-EAC6-41ED-80F1-DB2BC6B5AB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584" t="43086" r="41837" b="51852"/>
          <a:stretch/>
        </p:blipFill>
        <p:spPr>
          <a:xfrm>
            <a:off x="6183685" y="4918513"/>
            <a:ext cx="1741351" cy="365125"/>
          </a:xfrm>
          <a:prstGeom prst="rect">
            <a:avLst/>
          </a:prstGeom>
        </p:spPr>
      </p:pic>
      <p:sp>
        <p:nvSpPr>
          <p:cNvPr id="11" name="TekstniOkvir 10">
            <a:extLst>
              <a:ext uri="{FF2B5EF4-FFF2-40B4-BE49-F238E27FC236}">
                <a16:creationId xmlns:a16="http://schemas.microsoft.com/office/drawing/2014/main" id="{4CCFB7AF-911E-4A91-BA47-E9C829AA3632}"/>
              </a:ext>
            </a:extLst>
          </p:cNvPr>
          <p:cNvSpPr txBox="1"/>
          <p:nvPr/>
        </p:nvSpPr>
        <p:spPr>
          <a:xfrm>
            <a:off x="14663" y="5925623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Predmet Duboko učenje, FER</a:t>
            </a:r>
          </a:p>
        </p:txBody>
      </p:sp>
    </p:spTree>
    <p:extLst>
      <p:ext uri="{BB962C8B-B14F-4D97-AF65-F5344CB8AC3E}">
        <p14:creationId xmlns:p14="http://schemas.microsoft.com/office/powerpoint/2010/main" val="3923575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B00A75D-8839-4B8B-BB1A-0A3F3FD4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He inicijalizacija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0F5D70AB-A043-440E-A936-8337CFFE43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dirty="0"/>
                  <a:t>He </a:t>
                </a:r>
                <a:r>
                  <a:rPr lang="hr-HR" dirty="0" err="1"/>
                  <a:t>et</a:t>
                </a:r>
                <a:r>
                  <a:rPr lang="hr-HR" dirty="0"/>
                  <a:t> </a:t>
                </a:r>
                <a:r>
                  <a:rPr lang="hr-HR" dirty="0" err="1"/>
                  <a:t>al</a:t>
                </a:r>
                <a:r>
                  <a:rPr lang="hr-HR" dirty="0"/>
                  <a:t>, 2015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dirty="0"/>
                  <a:t>Srednja vrijednost </a:t>
                </a: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hr-HR" b="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dirty="0"/>
                  <a:t>Varijanca </a:t>
                </a: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hr-H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𝑙𝑎𝑦𝑒𝑟𝑠𝑖𝑧𝑒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𝑙𝑎𝑦𝑒𝑟𝑠𝑖𝑧𝑒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hr-HR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dirty="0"/>
                  <a:t>Težine u l-tom sloju</a:t>
                </a:r>
              </a:p>
            </p:txBody>
          </p:sp>
        </mc:Choice>
        <mc:Fallback xmlns="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0F5D70AB-A043-440E-A936-8337CFFE43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39" t="-1667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6E8192FC-5619-4364-8D87-285E8003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38</a:t>
            </a:fld>
            <a:endParaRPr lang="hr-HR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2037338A-2517-40A6-B3A0-10FD60884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7" t="45142" r="58372" b="50000"/>
          <a:stretch/>
        </p:blipFill>
        <p:spPr>
          <a:xfrm>
            <a:off x="1387676" y="4274288"/>
            <a:ext cx="6368647" cy="4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40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D4EB90C-6621-4650-888B-B4B56AC9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Primjer</a:t>
            </a:r>
          </a:p>
        </p:txBody>
      </p:sp>
      <p:pic>
        <p:nvPicPr>
          <p:cNvPr id="6" name="Rezervirano mjesto sadržaja 5">
            <a:extLst>
              <a:ext uri="{FF2B5EF4-FFF2-40B4-BE49-F238E27FC236}">
                <a16:creationId xmlns:a16="http://schemas.microsoft.com/office/drawing/2014/main" id="{D7D66710-FD32-48EB-8D21-695186F42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3" y="1993393"/>
            <a:ext cx="8918433" cy="2438250"/>
          </a:xfrm>
        </p:spPr>
      </p:pic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16EE5CBD-700E-4C92-AA40-B35DFA20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4</a:t>
            </a:fld>
            <a:r>
              <a:rPr lang="hr-HR" sz="1600" dirty="0"/>
              <a:t>/23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niOkvir 6">
                <a:extLst>
                  <a:ext uri="{FF2B5EF4-FFF2-40B4-BE49-F238E27FC236}">
                    <a16:creationId xmlns:a16="http://schemas.microsoft.com/office/drawing/2014/main" id="{8449CC0B-817F-4997-9295-7CBE78C42C0B}"/>
                  </a:ext>
                </a:extLst>
              </p:cNvPr>
              <p:cNvSpPr txBox="1"/>
              <p:nvPr/>
            </p:nvSpPr>
            <p:spPr>
              <a:xfrm>
                <a:off x="1024127" y="4700016"/>
                <a:ext cx="738523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hr-H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Izvor: </a:t>
                </a:r>
                <a:r>
                  <a:rPr lang="hr-HR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Camelyon</a:t>
                </a:r>
                <a:r>
                  <a:rPr lang="hr-H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16 natjecanje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hr-H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Veličina: </a:t>
                </a:r>
                <a14:m>
                  <m:oMath xmlns:m="http://schemas.openxmlformats.org/officeDocument/2006/math">
                    <m:r>
                      <a:rPr lang="hr-HR" sz="24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200</m:t>
                    </m:r>
                    <m:r>
                      <a:rPr lang="hr-HR" sz="2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hr-HR" sz="24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  <m:r>
                      <a:rPr lang="hr-HR" sz="2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hr-HR" sz="24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100</m:t>
                    </m:r>
                    <m:r>
                      <a:rPr lang="hr-HR" sz="2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hr-HR" sz="24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  <m:r>
                      <a:rPr lang="hr-HR" sz="2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r-H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slikovnih elemenata</a:t>
                </a:r>
              </a:p>
            </p:txBody>
          </p:sp>
        </mc:Choice>
        <mc:Fallback xmlns="">
          <p:sp>
            <p:nvSpPr>
              <p:cNvPr id="7" name="TekstniOkvir 6">
                <a:extLst>
                  <a:ext uri="{FF2B5EF4-FFF2-40B4-BE49-F238E27FC236}">
                    <a16:creationId xmlns:a16="http://schemas.microsoft.com/office/drawing/2014/main" id="{8449CC0B-817F-4997-9295-7CBE78C42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7" y="4700016"/>
                <a:ext cx="7385235" cy="1015663"/>
              </a:xfrm>
              <a:prstGeom prst="rect">
                <a:avLst/>
              </a:prstGeom>
              <a:blipFill>
                <a:blip r:embed="rId3"/>
                <a:stretch>
                  <a:fillRect l="-1073" b="-12575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upa 19">
            <a:extLst>
              <a:ext uri="{FF2B5EF4-FFF2-40B4-BE49-F238E27FC236}">
                <a16:creationId xmlns:a16="http://schemas.microsoft.com/office/drawing/2014/main" id="{FD2FD287-39B9-4F9F-8174-F25A6AE66CFC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21" name="Strelica: ševron 20">
              <a:extLst>
                <a:ext uri="{FF2B5EF4-FFF2-40B4-BE49-F238E27FC236}">
                  <a16:creationId xmlns:a16="http://schemas.microsoft.com/office/drawing/2014/main" id="{FA0D440C-B802-42A2-9AF8-A3F78894696E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22" name="Strelica: ševron 21">
              <a:extLst>
                <a:ext uri="{FF2B5EF4-FFF2-40B4-BE49-F238E27FC236}">
                  <a16:creationId xmlns:a16="http://schemas.microsoft.com/office/drawing/2014/main" id="{4B46FE73-C741-4A04-8B7A-91D23FD40B19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23" name="Strelica: ševron 22">
              <a:extLst>
                <a:ext uri="{FF2B5EF4-FFF2-40B4-BE49-F238E27FC236}">
                  <a16:creationId xmlns:a16="http://schemas.microsoft.com/office/drawing/2014/main" id="{378D5FA7-403C-4369-80B5-C08324498214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156190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D4194DC-7BE4-4201-9C9A-E85D7CB10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825740" cy="1450757"/>
          </a:xfrm>
        </p:spPr>
        <p:txBody>
          <a:bodyPr/>
          <a:lstStyle/>
          <a:p>
            <a:r>
              <a:rPr lang="hr-HR" dirty="0"/>
              <a:t>Skup podataka - PatchCamelyon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343B64E2-5D45-44FF-8651-4E0C4C3544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hr-HR" sz="2400" i="1" dirty="0" smtClean="0">
                        <a:latin typeface="Cambria Math" panose="02040503050406030204" pitchFamily="18" charset="0"/>
                      </a:rPr>
                      <m:t>96</m:t>
                    </m:r>
                    <m:r>
                      <a:rPr lang="hr-H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hr-HR" sz="2400" i="1" dirty="0" smtClean="0">
                        <a:latin typeface="Cambria Math" panose="02040503050406030204" pitchFamily="18" charset="0"/>
                      </a:rPr>
                      <m:t>96</m:t>
                    </m:r>
                  </m:oMath>
                </a14:m>
                <a:r>
                  <a:rPr lang="hr-HR" sz="2400" dirty="0"/>
                  <a:t> slikovna elementa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sz="2400" b="1" dirty="0"/>
                  <a:t>Binarne oznake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200" dirty="0"/>
                  <a:t>0 – ne sadrži tumor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200" dirty="0"/>
                  <a:t>1 – sadrži tumor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sz="2400" dirty="0"/>
                  <a:t>Veličina – </a:t>
                </a:r>
                <a:r>
                  <a:rPr lang="hr-HR" sz="2400" b="1" dirty="0"/>
                  <a:t>327,680 slika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200" dirty="0"/>
                  <a:t>Skup za </a:t>
                </a:r>
                <a:r>
                  <a:rPr lang="hr-HR" sz="2200" b="1" dirty="0"/>
                  <a:t>učenje 80%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200" dirty="0"/>
                  <a:t>Skup za </a:t>
                </a:r>
                <a:r>
                  <a:rPr lang="hr-HR" sz="2200" b="1" dirty="0"/>
                  <a:t>validaciju 10%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200" dirty="0"/>
                  <a:t>Skup za </a:t>
                </a:r>
                <a:r>
                  <a:rPr lang="hr-HR" sz="2200" b="1" dirty="0"/>
                  <a:t>testiranje 10%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sz="2400" b="1" dirty="0"/>
                  <a:t>Jednak</a:t>
                </a:r>
                <a:r>
                  <a:rPr lang="hr-HR" sz="2400" dirty="0"/>
                  <a:t> </a:t>
                </a:r>
                <a:r>
                  <a:rPr lang="hr-HR" sz="2400" b="1" dirty="0"/>
                  <a:t>omjer</a:t>
                </a:r>
                <a:r>
                  <a:rPr lang="hr-HR" sz="2400" dirty="0"/>
                  <a:t> pozitivnih i negativnih primjera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hr-HR" dirty="0"/>
              </a:p>
            </p:txBody>
          </p:sp>
        </mc:Choice>
        <mc:Fallback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343B64E2-5D45-44FF-8651-4E0C4C354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62" t="-2121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C5F38771-6700-44DC-88E6-49357D5B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5</a:t>
            </a:fld>
            <a:r>
              <a:rPr lang="hr-HR" sz="1600" dirty="0"/>
              <a:t>/23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694CB56-AD7C-4B4F-95B1-981B908DE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1" t="37851" r="9779" b="34751"/>
          <a:stretch/>
        </p:blipFill>
        <p:spPr>
          <a:xfrm>
            <a:off x="6906700" y="2028614"/>
            <a:ext cx="2021305" cy="1828800"/>
          </a:xfrm>
          <a:prstGeom prst="rect">
            <a:avLst/>
          </a:prstGeom>
        </p:spPr>
      </p:pic>
      <p:grpSp>
        <p:nvGrpSpPr>
          <p:cNvPr id="11" name="Grupa 10">
            <a:extLst>
              <a:ext uri="{FF2B5EF4-FFF2-40B4-BE49-F238E27FC236}">
                <a16:creationId xmlns:a16="http://schemas.microsoft.com/office/drawing/2014/main" id="{EDF5BC2D-2195-4057-96AA-2BB46FB2C9D9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A38DE777-822B-4FF1-8069-778C2900575D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3" name="Strelica: ševron 12">
              <a:extLst>
                <a:ext uri="{FF2B5EF4-FFF2-40B4-BE49-F238E27FC236}">
                  <a16:creationId xmlns:a16="http://schemas.microsoft.com/office/drawing/2014/main" id="{BC64203C-A413-41EC-9711-FA0235B97E69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4" name="Strelica: ševron 13">
              <a:extLst>
                <a:ext uri="{FF2B5EF4-FFF2-40B4-BE49-F238E27FC236}">
                  <a16:creationId xmlns:a16="http://schemas.microsoft.com/office/drawing/2014/main" id="{EA37DD2C-64F4-4141-AEEC-21C1F69C009B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46214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680FAE1-A228-4BA8-9C7C-DF26AD31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PCam - negativni primjeri</a:t>
            </a:r>
          </a:p>
        </p:txBody>
      </p:sp>
      <p:pic>
        <p:nvPicPr>
          <p:cNvPr id="6" name="Rezervirano mjesto sadržaja 5">
            <a:extLst>
              <a:ext uri="{FF2B5EF4-FFF2-40B4-BE49-F238E27FC236}">
                <a16:creationId xmlns:a16="http://schemas.microsoft.com/office/drawing/2014/main" id="{836FC1A8-F7F8-4A14-B775-01F0A9F49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5" t="9831" r="10702" b="5567"/>
          <a:stretch/>
        </p:blipFill>
        <p:spPr>
          <a:xfrm>
            <a:off x="1902531" y="2017936"/>
            <a:ext cx="5338937" cy="4007479"/>
          </a:xfrm>
        </p:spPr>
      </p:pic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A764BE32-E704-4EA6-9F11-5485E357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6</a:t>
            </a:fld>
            <a:r>
              <a:rPr lang="hr-HR" sz="1600" dirty="0"/>
              <a:t>/23</a:t>
            </a: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827A7090-75D3-4F4D-92E8-DAD44400FAD7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E1C761C7-582D-4044-B20A-7BE7A560BBE3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0C11920C-70B7-4B2F-83AE-122232BAFFDD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3" name="Strelica: ševron 12">
              <a:extLst>
                <a:ext uri="{FF2B5EF4-FFF2-40B4-BE49-F238E27FC236}">
                  <a16:creationId xmlns:a16="http://schemas.microsoft.com/office/drawing/2014/main" id="{DC3B071F-1255-4BA8-B940-8B0BE165FF5E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130817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C61CFED-323B-42CA-92A9-84D25BA6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PCam - pozitivni primjeri</a:t>
            </a:r>
          </a:p>
        </p:txBody>
      </p:sp>
      <p:pic>
        <p:nvPicPr>
          <p:cNvPr id="6" name="Rezervirano mjesto sadržaja 5">
            <a:extLst>
              <a:ext uri="{FF2B5EF4-FFF2-40B4-BE49-F238E27FC236}">
                <a16:creationId xmlns:a16="http://schemas.microsoft.com/office/drawing/2014/main" id="{F217D4FF-7DAC-4D7B-8AB5-69AA8336B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4" t="9727" r="9555" b="6556"/>
          <a:stretch/>
        </p:blipFill>
        <p:spPr>
          <a:xfrm>
            <a:off x="2139696" y="1909171"/>
            <a:ext cx="4910328" cy="4183621"/>
          </a:xfrm>
        </p:spPr>
      </p:pic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977CA628-82D7-4645-A6D0-FD12644F0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7</a:t>
            </a:fld>
            <a:r>
              <a:rPr lang="hr-HR" sz="1600" dirty="0"/>
              <a:t>/23</a:t>
            </a: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9F47520-BFAE-4C57-B664-E396CB3FCA2C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97E38D1F-CB2F-4598-BFE3-81599810698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50E106EE-0689-4D3A-ABC9-CE649A93D013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3" name="Strelica: ševron 12">
              <a:extLst>
                <a:ext uri="{FF2B5EF4-FFF2-40B4-BE49-F238E27FC236}">
                  <a16:creationId xmlns:a16="http://schemas.microsoft.com/office/drawing/2014/main" id="{6AECE039-8C97-44BE-975B-3B3DE407CA42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104272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9B7B66E-7FA6-47F2-8617-E914FDEC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Zadatak klasifikacije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2628C01-F6AF-438C-861E-054472B26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b="1" dirty="0"/>
              <a:t>Binarna klasifikacija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400" dirty="0"/>
              <a:t>Slika -&gt; {0, 1}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dirty="0"/>
              <a:t>Odabir pristupa </a:t>
            </a:r>
            <a:r>
              <a:rPr lang="hr-HR" sz="2400" dirty="0">
                <a:sym typeface="Wingdings" panose="05000000000000000000" pitchFamily="2" charset="2"/>
              </a:rPr>
              <a:t></a:t>
            </a:r>
            <a:r>
              <a:rPr lang="hr-HR" sz="2400" dirty="0"/>
              <a:t> </a:t>
            </a:r>
            <a:r>
              <a:rPr lang="hr-HR" sz="2400" b="1" dirty="0"/>
              <a:t>modeli dubokog učenja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6697DCBA-7B23-423E-AAD2-5E7C11254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583BF692-EF3D-452F-AE2D-9F8D898F8ED7}" type="slidenum">
              <a:rPr lang="hr-HR" sz="1600" smtClean="0"/>
              <a:t>8</a:t>
            </a:fld>
            <a:r>
              <a:rPr lang="hr-HR" sz="1600" dirty="0"/>
              <a:t>/23</a:t>
            </a:r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EBD573F3-A64A-4003-BF5A-E9FBB6F009A9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0" name="Strelica: ševron 9">
              <a:extLst>
                <a:ext uri="{FF2B5EF4-FFF2-40B4-BE49-F238E27FC236}">
                  <a16:creationId xmlns:a16="http://schemas.microsoft.com/office/drawing/2014/main" id="{643FDE87-933A-4F39-8E65-7CD7017E319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F3E51457-1AFC-4B38-8859-64D6F1B063FA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88690D86-926B-444D-9D5E-C012834B2792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144558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B5C285-2C65-4B95-977A-9D0B7EE9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Korišteni modeli</a:t>
            </a:r>
          </a:p>
        </p:txBody>
      </p:sp>
      <p:graphicFrame>
        <p:nvGraphicFramePr>
          <p:cNvPr id="5" name="Rezervirano mjesto sadržaja 4">
            <a:extLst>
              <a:ext uri="{FF2B5EF4-FFF2-40B4-BE49-F238E27FC236}">
                <a16:creationId xmlns:a16="http://schemas.microsoft.com/office/drawing/2014/main" id="{D936044B-DE81-4E52-BC39-A7B01B5EC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858365"/>
              </p:ext>
            </p:extLst>
          </p:nvPr>
        </p:nvGraphicFramePr>
        <p:xfrm>
          <a:off x="800101" y="2707105"/>
          <a:ext cx="7543799" cy="219456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980841">
                  <a:extLst>
                    <a:ext uri="{9D8B030D-6E8A-4147-A177-3AD203B41FA5}">
                      <a16:colId xmlns:a16="http://schemas.microsoft.com/office/drawing/2014/main" val="2374265323"/>
                    </a:ext>
                  </a:extLst>
                </a:gridCol>
                <a:gridCol w="2374592">
                  <a:extLst>
                    <a:ext uri="{9D8B030D-6E8A-4147-A177-3AD203B41FA5}">
                      <a16:colId xmlns:a16="http://schemas.microsoft.com/office/drawing/2014/main" val="900167840"/>
                    </a:ext>
                  </a:extLst>
                </a:gridCol>
                <a:gridCol w="3188366">
                  <a:extLst>
                    <a:ext uri="{9D8B030D-6E8A-4147-A177-3AD203B41FA5}">
                      <a16:colId xmlns:a16="http://schemas.microsoft.com/office/drawing/2014/main" val="2352075226"/>
                    </a:ext>
                  </a:extLst>
                </a:gridCol>
              </a:tblGrid>
              <a:tr h="35090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Naziv modela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Broj parametara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Broj slojeva s aktivacijskom funkcijom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0271014"/>
                  </a:ext>
                </a:extLst>
              </a:tr>
              <a:tr h="350901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AlexNet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57,877,824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8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8437585"/>
                  </a:ext>
                </a:extLst>
              </a:tr>
              <a:tr h="350901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ResNet18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11,186,645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18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3939124"/>
                  </a:ext>
                </a:extLst>
              </a:tr>
              <a:tr h="350901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DenseNet121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6,954,881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121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3427919"/>
                  </a:ext>
                </a:extLst>
              </a:tr>
              <a:tr h="350901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</a:rPr>
                        <a:t>Inception-</a:t>
                      </a:r>
                      <a:r>
                        <a:rPr lang="hr-HR" sz="2400" dirty="0">
                          <a:effectLst/>
                        </a:rPr>
                        <a:t>v3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27,161,264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98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0838095"/>
                  </a:ext>
                </a:extLst>
              </a:tr>
            </a:tbl>
          </a:graphicData>
        </a:graphic>
      </p:graphicFrame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5C669170-502C-4800-9CA2-32F2479C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9</a:t>
            </a:fld>
            <a:r>
              <a:rPr lang="hr-HR" sz="1600" dirty="0"/>
              <a:t>/23</a:t>
            </a: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2C4EF128-5364-439F-9EF4-EF03D5481311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6EDD26CA-A690-4E27-B4F5-A61FB204D819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62621A90-EBF6-4F32-ABF4-43F4B99A86CC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3" name="Strelica: ševron 12">
              <a:extLst>
                <a:ext uri="{FF2B5EF4-FFF2-40B4-BE49-F238E27FC236}">
                  <a16:creationId xmlns:a16="http://schemas.microsoft.com/office/drawing/2014/main" id="{185BFB9E-A172-4FC0-B868-83795765EBD6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39654244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iva">
  <a:themeElements>
    <a:clrScheme name="Retrospektiva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k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1324</TotalTime>
  <Words>1834</Words>
  <Application>Microsoft Office PowerPoint</Application>
  <PresentationFormat>Prikaz na zaslonu (4:3)</PresentationFormat>
  <Paragraphs>399</Paragraphs>
  <Slides>38</Slides>
  <Notes>1</Notes>
  <HiddenSlides>0</HiddenSlides>
  <MMClips>0</MMClips>
  <ScaleCrop>false</ScaleCrop>
  <HeadingPairs>
    <vt:vector size="6" baseType="variant">
      <vt:variant>
        <vt:lpstr>Korišteni fontovi</vt:lpstr>
      </vt:variant>
      <vt:variant>
        <vt:i4>6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Times New Roman</vt:lpstr>
      <vt:lpstr>Wingdings</vt:lpstr>
      <vt:lpstr>Retrospektiva</vt:lpstr>
      <vt:lpstr>Klasifikacija histopatoloških snimaka dijelova limfnih čvorova  pomoću strojnog učenja</vt:lpstr>
      <vt:lpstr>Sadržaj</vt:lpstr>
      <vt:lpstr>Histopatološke slike</vt:lpstr>
      <vt:lpstr>Primjer</vt:lpstr>
      <vt:lpstr>Skup podataka - PatchCamelyon</vt:lpstr>
      <vt:lpstr>PCam - negativni primjeri</vt:lpstr>
      <vt:lpstr>PCam - pozitivni primjeri</vt:lpstr>
      <vt:lpstr>Zadatak klasifikacije</vt:lpstr>
      <vt:lpstr>Korišteni modeli</vt:lpstr>
      <vt:lpstr>Eksperimenti 1/2</vt:lpstr>
      <vt:lpstr>Dodatne napomene</vt:lpstr>
      <vt:lpstr>Eksperimenti 2/2</vt:lpstr>
      <vt:lpstr>Transformacije</vt:lpstr>
      <vt:lpstr>Rezultati – učenje ispočetka (1)</vt:lpstr>
      <vt:lpstr>Rezultati – učenje prijenosom značajki – svi slojevi (2)</vt:lpstr>
      <vt:lpstr>Rezultati – učenje prijenosom značajki – zadnji sloj (3)</vt:lpstr>
      <vt:lpstr>Rezultati – usporedba načina učenja</vt:lpstr>
      <vt:lpstr>Rezultati - transformacije</vt:lpstr>
      <vt:lpstr>Zaključak 1/2</vt:lpstr>
      <vt:lpstr>Zaključak 2/2</vt:lpstr>
      <vt:lpstr>Literatura 1/2</vt:lpstr>
      <vt:lpstr>Literatura 2/2</vt:lpstr>
      <vt:lpstr>Hvala</vt:lpstr>
      <vt:lpstr>Krivulja učenja</vt:lpstr>
      <vt:lpstr>Rezultati modela učenih ispočetka s različitom stopom učenja</vt:lpstr>
      <vt:lpstr>Rezultati modela inicijaliziranih prijenosom značajki sa skupa podataka ImageNet. Prilikom učenja svi parametri su prilagođavani.</vt:lpstr>
      <vt:lpstr>Rezultati modela inicijaliziranih prijenosom značajki sa skupa podataka ImageNet. Prilikom učenja samo zadnji potpuno povezani slojevi su prilagođavani.</vt:lpstr>
      <vt:lpstr>AlexNet</vt:lpstr>
      <vt:lpstr>ResNet – rezidualni blok</vt:lpstr>
      <vt:lpstr>ResNet</vt:lpstr>
      <vt:lpstr>DenseNet - slojevi</vt:lpstr>
      <vt:lpstr>DenseNet - blokovi</vt:lpstr>
      <vt:lpstr>DenseNet</vt:lpstr>
      <vt:lpstr>Inception-v3</vt:lpstr>
      <vt:lpstr>Algoritam Adam</vt:lpstr>
      <vt:lpstr>Aktivacijske funkcije</vt:lpstr>
      <vt:lpstr>Normalizacija nad grupom</vt:lpstr>
      <vt:lpstr>He inicijalizacija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Domagoj Pluščec</dc:creator>
  <cp:lastModifiedBy>Domagoj Pluščec</cp:lastModifiedBy>
  <cp:revision>101</cp:revision>
  <dcterms:created xsi:type="dcterms:W3CDTF">2016-05-19T12:12:06Z</dcterms:created>
  <dcterms:modified xsi:type="dcterms:W3CDTF">2019-07-09T17:26:05Z</dcterms:modified>
</cp:coreProperties>
</file>